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63" r:id="rId4"/>
    <p:sldId id="264" r:id="rId5"/>
    <p:sldId id="266" r:id="rId6"/>
    <p:sldId id="265" r:id="rId7"/>
    <p:sldId id="7147" r:id="rId8"/>
    <p:sldId id="7148" r:id="rId9"/>
    <p:sldId id="7149" r:id="rId10"/>
    <p:sldId id="7179" r:id="rId11"/>
    <p:sldId id="7150" r:id="rId12"/>
    <p:sldId id="7161" r:id="rId13"/>
    <p:sldId id="7151" r:id="rId14"/>
    <p:sldId id="7152" r:id="rId15"/>
    <p:sldId id="7209" r:id="rId16"/>
    <p:sldId id="7154" r:id="rId17"/>
    <p:sldId id="7155" r:id="rId18"/>
    <p:sldId id="7180" r:id="rId19"/>
    <p:sldId id="7157" r:id="rId20"/>
    <p:sldId id="7183" r:id="rId21"/>
    <p:sldId id="7181" r:id="rId22"/>
    <p:sldId id="7182" r:id="rId23"/>
    <p:sldId id="7186" r:id="rId24"/>
    <p:sldId id="7187" r:id="rId25"/>
    <p:sldId id="7194" r:id="rId26"/>
    <p:sldId id="7195" r:id="rId27"/>
    <p:sldId id="7185" r:id="rId28"/>
    <p:sldId id="7210" r:id="rId29"/>
    <p:sldId id="7188" r:id="rId30"/>
    <p:sldId id="7189" r:id="rId31"/>
    <p:sldId id="7201" r:id="rId32"/>
    <p:sldId id="7202" r:id="rId33"/>
    <p:sldId id="7196" r:id="rId34"/>
    <p:sldId id="7197" r:id="rId35"/>
    <p:sldId id="7205" r:id="rId36"/>
    <p:sldId id="7204" r:id="rId37"/>
    <p:sldId id="7206" r:id="rId38"/>
    <p:sldId id="7207" r:id="rId39"/>
    <p:sldId id="7184" r:id="rId40"/>
    <p:sldId id="7162" r:id="rId41"/>
    <p:sldId id="7168" r:id="rId42"/>
    <p:sldId id="7203" r:id="rId43"/>
    <p:sldId id="7169" r:id="rId44"/>
    <p:sldId id="7166" r:id="rId45"/>
    <p:sldId id="7176" r:id="rId46"/>
    <p:sldId id="717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91121" autoAdjust="0"/>
  </p:normalViewPr>
  <p:slideViewPr>
    <p:cSldViewPr snapToGrid="0">
      <p:cViewPr varScale="1">
        <p:scale>
          <a:sx n="82" d="100"/>
          <a:sy n="82" d="100"/>
        </p:scale>
        <p:origin x="497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73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7CCA02-E749-612B-3104-53DA22565C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89B91-7B59-E77F-1A6F-C131010E3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635B-3683-48A4-8827-87FBE76F3B35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F8440-7FBC-5F31-5AB9-B12FCA45CC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84C29-620B-08E5-A744-253C2D9121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DB3C3-DDEC-48B4-AD8A-816735F68D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7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2CCFF-C5B3-48C7-9F8D-0E9EC95CAC11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3A0E3-C254-4DBA-BDB5-420D5737AC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43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humans.com/blog/loneliness-and-the-role-of-conversational-ai-compan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95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Saji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B. (2021, 1 20).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Elbow Method for Finding the Optimal Number of Clusters in K-Means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Analytics Vidhya: https://www.analyticsvidhya.com/blog/2021/01/in-depth-intuition-of-k-means-clustering-algorithm-in-machine-learning/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Sarkar, T. (2019, 10 1).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Clustering Metrics Better Than the Elbow Method.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Retrieved from KD nuggets: https://www.kdnuggets.com/2019/10/clustering-metrics-better-elbow-method.html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5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Bhardwaj, A. (2020, 5 26). </a:t>
            </a:r>
            <a:r>
              <a:rPr lang="en-CA" altLang="zh-CN" sz="12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Silhouette Coefficient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Medium: https://towardsdatascience.com/silhouette-coefficient-validating-clustering-techniques-e976bb81d10c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3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Sharma, S. (2020, 9 8).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How to Master the Popular DBSCAN Clustering Algorithm for Machine Learning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Analytics Vidhya: https://www.analyticsvidhya.com/blog/2020/09/how-dbscan-clustering-works/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4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Kumar, S. (2021, 5 7).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Clustering Algorithm for data with mixed Categorical and Numerical features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Medium: https://towardsdatascience.com/clustering-algorithm-for-data-with-mixed-categorical-and-numerical-features-d4e3a48066a0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26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Kharwal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A. (2021, 9 10).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Mini-batch K-means Clustering in Machine Learning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</a:t>
            </a:r>
            <a:r>
              <a:rPr lang="en-CA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Thecleverprogrammer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https://thecleverprogrammer.com/2021/09/10/mini-batch-k-means-clustering-in-machine-learning/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8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/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Santos, G. (2022, 1 26).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Simple Introduction to Gaussian Mixture Model (GMM)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https://towardsdatascience.com/a-simple-introduction-to-gaussian-mixture-model-gmm-f9fe501eef99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/>
            <a:r>
              <a:rPr lang="en-CA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Dobilas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S. (2021, 5 22).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GMM: Gaussian Mixture Models — How to Successfully Use It to Cluster Your Data?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Retrieved from Medium: https://towardsdatascience.com/gmm-gaussian-mixture-models-how-to-successfully-use-it-to-cluster-your-data-891dc8ac058f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998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Karabiber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F. (2023). </a:t>
            </a:r>
            <a:r>
              <a:rPr lang="en-CA" altLang="zh-CN" sz="12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Hierarchical Clustering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</a:t>
            </a:r>
            <a:r>
              <a:rPr lang="en-CA" altLang="zh-CN" sz="12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LearnDataSci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https://www.learndatasci.com/glossary/hierarchical-clustering/#:~:text=a%20real%20dataset-,What%20is%20Hierarchical%20Clustering%3F,hierarchical%20tree%20called%20a%20dendrogram.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1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1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Zach. (2020, 9 13). </a:t>
            </a:r>
            <a:r>
              <a:rPr lang="en-CA" altLang="zh-CN" sz="12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What is Latin Hypercube Sampling?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Retrieved from </a:t>
            </a:r>
            <a:r>
              <a:rPr lang="en-CA" altLang="zh-CN" sz="12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Statology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https://www.statology.org/latin-hypercube-sampling/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9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DataTechNotes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(2020, 11 26). </a:t>
            </a:r>
            <a:r>
              <a:rPr lang="en-CA" altLang="zh-CN" sz="12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TSNE Visualization Example in Python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</a:t>
            </a:r>
            <a:r>
              <a:rPr lang="en-CA" altLang="zh-CN" sz="12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DataTechNotes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https://www.datatechnotes.com/2020/11/tsne-visualization-example-in-python.html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2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019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421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041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56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082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59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0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1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UneeQ</a:t>
            </a:r>
            <a:r>
              <a:rPr lang="en-CA" altLang="zh-CN" sz="11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(2023, 2 22). AI Ethics. Retrieved from UNEEQ: </a:t>
            </a:r>
            <a:r>
              <a:rPr lang="en-CA" altLang="zh-CN" sz="11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https://www.digitalhumans.com/blog/loneliness-and-the-role-of-conversational-ai-companions</a:t>
            </a:r>
            <a:endParaRPr lang="en-CA" altLang="zh-CN" sz="1100" spc="300" dirty="0">
              <a:solidFill>
                <a:srgbClr val="5E4E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49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Public Health Agency of Canada. (2020). </a:t>
            </a:r>
            <a:r>
              <a:rPr lang="en-CA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Aging and Chronic Diseases.</a:t>
            </a:r>
            <a:r>
              <a:rPr lang="en-CA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Ottawa: Public Health Agency of Canada.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81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5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EBA9B-4C08-4E60-B2BC-15483748FC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32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Kesh, S. (2020, 5 19). </a:t>
            </a:r>
            <a:r>
              <a:rPr lang="en-CA" altLang="zh-CN" sz="12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How to calculate Gower’s Distance using Python</a:t>
            </a:r>
            <a:r>
              <a:rPr lang="en-CA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Retrieved from Medium: https://medium.com/analytics-vidhya/concept-of-gowers-distance-and-it-s-application-using-python-b08cf6139ac2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3A0E3-C254-4DBA-BDB5-420D5737AC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29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7AE1-309D-BA72-4DEA-41AD86497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452CC-D980-E754-4002-EF079ABB5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5A219-7118-0B6A-389A-EAC289E8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B8C4-FE50-755F-2C5A-649F44CB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9602D-FA71-295C-1CF8-8033FC5C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7AAA-5F16-C69F-7B59-CAABC968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8EF7A-3C98-E37C-9DDC-87206F5AB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02A62-79E1-A7A2-AED0-6FE52E10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9AAD-BEF3-DCBF-D7CA-C2E6F405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11FAF-FFCA-08D6-4DDB-EF1D0C6A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7EE4A-F48A-E4F4-E0AD-001E7CBBA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58839-76B0-2227-B8CA-73993E360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583CA-4F13-4BC5-78DB-E4E106A2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5FF1-5215-D1AE-96AA-C4D0D867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46CC6-46A9-0E02-0CD4-BACA6F1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3579-F5CA-602B-B2ED-8FBE2F35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B74CD-7359-30B9-A7BC-91C9C1CCC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21B3-9D20-220B-0D2A-1B75D1CA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908CE-7A0D-C719-D845-5C1442F1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9AC22-9E9B-D3E6-465E-E5F972A4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2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8303-5D81-E01C-A0E6-C64E86CA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A4D71-5C6F-CA8B-50C1-45F0A3034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FFF34-524B-F074-CD72-B4EFFA22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B824-EFB5-B31B-52C1-BC74CD34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E635-82C7-C851-73E4-106F51B5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B434-EA5C-BAE4-C869-553B4E50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2C62-06D3-49EB-A131-A1C3A229C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E4865-537A-706F-DFDE-123FE23D8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CFE5D-FD04-822D-AD62-7D40351C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54119-B868-35BE-6A88-F62197141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686F6-0222-A6A3-D0BE-0387F178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BD94-578E-FE7C-D35B-07A450A5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C09A7-BD5C-D2FF-FBCB-1A1163CBE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DFA98-804E-0177-7DD8-B46F9EF81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4EFFC-21E6-8ABE-BF41-9584E12D7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1AF40-CB80-D0CD-0F4D-A2A8A7393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B400C-646C-645D-F635-5509C733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A65EA-3C79-6CB9-1485-FBC94C60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464AC-F5F1-922B-804F-564EB0B4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2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C8F6-F9B2-48FD-4782-8E7A09F7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EBAB6-4743-D0F1-5FBE-E7AE072C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B9CC1-1D5A-2BC8-16C9-5CC14303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33C95-984A-D6F3-6082-3108FCA3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6B889-DB93-EEAA-6A5D-9B26B39B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651AC-1204-E0B4-FDFF-4C018819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F26B2-0EBF-9E36-7E20-86CB67DC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2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93CD-D0F6-B122-9419-6FFAE5BB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82860-2082-A83A-5CD3-B229B14F6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F1917-D6EB-62AD-8FD8-44EEAF5DB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BCABC-1B73-72D0-8B74-0272A3C1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4B53D-C872-1B47-1C41-6E48E15F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B103-C014-9D1A-A0B8-2C619014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7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9EF1-C859-9678-FABE-C86307DC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02735-9620-2A06-AEA1-6277E0F53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A741E-25F3-74D5-DF5F-D054B155C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DC819-9694-1205-55A9-ABC035C5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3D668-59DC-882D-7C2C-E6D80D55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CB8B5-EF76-601E-5C45-87B0F9B4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72F9F-68D1-A115-1111-B21E5F5A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6B911-E0EE-4DAE-DF15-00628F38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8438-F1A4-3A49-3415-6858D4973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E7123-7221-4B44-9F44-399AAA55A8E9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6EC3-6439-9CA8-F0C2-4CF6E1176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3272-8D2D-24AA-4DE3-B3D93DDC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9FC7E-70C9-4370-AD6B-0DB58BF3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83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lustering-algorithm-for-data-with-mixed-categorical-and-numerical-features-d4e3a48066a0" TargetMode="External"/><Relationship Id="rId13" Type="http://schemas.openxmlformats.org/officeDocument/2006/relationships/hyperlink" Target="https://towardsdatascience.com/gmm-gaussian-mixture-models-how-to-successfully-use-it-to-cluster-your-data-891dc8ac058f" TargetMode="External"/><Relationship Id="rId3" Type="http://schemas.openxmlformats.org/officeDocument/2006/relationships/hyperlink" Target="https://www.digitalhumans.com/blog/loneliness-and-the-role-of-conversational-ai-companions" TargetMode="External"/><Relationship Id="rId7" Type="http://schemas.openxmlformats.org/officeDocument/2006/relationships/hyperlink" Target="https://www.analyticsvidhya.com/blog/2020/09/how-dbscan-clustering-works/" TargetMode="External"/><Relationship Id="rId12" Type="http://schemas.openxmlformats.org/officeDocument/2006/relationships/hyperlink" Target="https://towardsdatascience.com/a-simple-introduction-to-gaussian-mixture-model-gmm-f9fe501eef9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alyticsvidhya.com/blog/2021/01/in-depth-intuition-of-k-means-clustering-algorithm-in-machine-learning/" TargetMode="External"/><Relationship Id="rId11" Type="http://schemas.openxmlformats.org/officeDocument/2006/relationships/hyperlink" Target="https://towardsdatascience.com/silhouette-coefficient-validating-clustering-techniques-e976bb81d10c" TargetMode="External"/><Relationship Id="rId5" Type="http://schemas.openxmlformats.org/officeDocument/2006/relationships/hyperlink" Target="https://www.datatechnotes.com/2020/11/tsne-visualization-example-in-python.html" TargetMode="External"/><Relationship Id="rId10" Type="http://schemas.openxmlformats.org/officeDocument/2006/relationships/hyperlink" Target="https://www.learndatasci.com/glossary/hierarchical-clustering/#:~:text=a%20real%20dataset-,What%20is%20Hierarchical%20Clustering%3F,hierarchical%20tree%20called%20a%20dendrogram" TargetMode="External"/><Relationship Id="rId4" Type="http://schemas.openxmlformats.org/officeDocument/2006/relationships/hyperlink" Target="https://medium.com/analytics-vidhya/concept-of-gowers-distance-and-it-s-application-using-python-b08cf6139ac2" TargetMode="External"/><Relationship Id="rId9" Type="http://schemas.openxmlformats.org/officeDocument/2006/relationships/hyperlink" Target="https://thecleverprogrammer.com/2021/09/10/mini-batch-k-means-clustering-in-machine-learning/" TargetMode="External"/><Relationship Id="rId14" Type="http://schemas.openxmlformats.org/officeDocument/2006/relationships/hyperlink" Target="https://www.statology.org/latin-hypercube-sampl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8972958-E8AA-4A4B-80AC-EEA630CC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9C1C425-5FF6-4ECF-BCD6-451D7543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115" y="900927"/>
            <a:ext cx="14452978" cy="59257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5C77F6-31EB-4290-AC6F-AEC55B13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" y="4314825"/>
            <a:ext cx="4352925" cy="25431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E01C15-16A4-4DC7-BF10-420E37C2B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283" y="4005262"/>
            <a:ext cx="2057400" cy="15811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7428C2-967F-4BFD-9E4B-3C8096AF112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568" y="3023161"/>
            <a:ext cx="5400267" cy="39019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175294-9ED6-4910-B72B-6892A27301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5905500"/>
            <a:ext cx="2400300" cy="9525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CC0E94-9D48-4B28-B89C-E23B8DBBA74C}"/>
              </a:ext>
            </a:extLst>
          </p:cNvPr>
          <p:cNvSpPr/>
          <p:nvPr/>
        </p:nvSpPr>
        <p:spPr>
          <a:xfrm>
            <a:off x="5255073" y="5039213"/>
            <a:ext cx="1705918" cy="1932064"/>
          </a:xfrm>
          <a:prstGeom prst="rect">
            <a:avLst/>
          </a:prstGeom>
          <a:blipFill dpi="0" rotWithShape="1">
            <a:blip r:embed="rId9" cstate="screen">
              <a:alphaModFix amt="7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8310686-58DA-4916-8010-BE8ED580C734}"/>
              </a:ext>
            </a:extLst>
          </p:cNvPr>
          <p:cNvSpPr/>
          <p:nvPr/>
        </p:nvSpPr>
        <p:spPr>
          <a:xfrm>
            <a:off x="-11313" y="10555"/>
            <a:ext cx="2780838" cy="2081463"/>
          </a:xfrm>
          <a:prstGeom prst="rect">
            <a:avLst/>
          </a:prstGeom>
          <a:blipFill dpi="0" rotWithShape="1">
            <a:blip r:embed="rId10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3" name="图片 52" descr="1&#10;">
            <a:extLst>
              <a:ext uri="{FF2B5EF4-FFF2-40B4-BE49-F238E27FC236}">
                <a16:creationId xmlns:a16="http://schemas.microsoft.com/office/drawing/2014/main" id="{A4144646-DDD5-4032-A3EE-6C4EAD23F82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312270">
            <a:off x="11479894" y="61788"/>
            <a:ext cx="655220" cy="420470"/>
          </a:xfrm>
          <a:prstGeom prst="rect">
            <a:avLst/>
          </a:prstGeom>
        </p:spPr>
      </p:pic>
      <p:sp>
        <p:nvSpPr>
          <p:cNvPr id="5" name="矩形 21">
            <a:extLst>
              <a:ext uri="{FF2B5EF4-FFF2-40B4-BE49-F238E27FC236}">
                <a16:creationId xmlns:a16="http://schemas.microsoft.com/office/drawing/2014/main" id="{ECC0AB9C-2950-BBA4-EF02-0BD20A863896}"/>
              </a:ext>
            </a:extLst>
          </p:cNvPr>
          <p:cNvSpPr/>
          <p:nvPr/>
        </p:nvSpPr>
        <p:spPr>
          <a:xfrm>
            <a:off x="2292100" y="1256032"/>
            <a:ext cx="7607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4800" spc="600" dirty="0">
                <a:solidFill>
                  <a:srgbClr val="5E4E44"/>
                </a:solidFill>
                <a:cs typeface="+mn-ea"/>
                <a:sym typeface="+mn-lt"/>
              </a:rPr>
              <a:t>Elderlies Loneliness Reduction Capstone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43BA7-0C7C-220B-F26E-E8E433813417}"/>
              </a:ext>
            </a:extLst>
          </p:cNvPr>
          <p:cNvSpPr txBox="1"/>
          <p:nvPr/>
        </p:nvSpPr>
        <p:spPr>
          <a:xfrm>
            <a:off x="8176479" y="4545792"/>
            <a:ext cx="248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1800" spc="600" dirty="0">
                <a:solidFill>
                  <a:srgbClr val="5E4E44"/>
                </a:solidFill>
                <a:cs typeface="+mn-ea"/>
                <a:sym typeface="+mn-lt"/>
              </a:rPr>
              <a:t>By Nancy Wu</a:t>
            </a:r>
          </a:p>
        </p:txBody>
      </p:sp>
      <p:sp>
        <p:nvSpPr>
          <p:cNvPr id="9" name="椭圆 33">
            <a:extLst>
              <a:ext uri="{FF2B5EF4-FFF2-40B4-BE49-F238E27FC236}">
                <a16:creationId xmlns:a16="http://schemas.microsoft.com/office/drawing/2014/main" id="{9135AC92-6971-0BBE-AA94-A2532BEEDE8D}"/>
              </a:ext>
            </a:extLst>
          </p:cNvPr>
          <p:cNvSpPr/>
          <p:nvPr/>
        </p:nvSpPr>
        <p:spPr>
          <a:xfrm>
            <a:off x="2027712" y="3002379"/>
            <a:ext cx="8396436" cy="55303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ctr">
              <a:defRPr/>
            </a:pPr>
            <a:r>
              <a:rPr lang="en-US" altLang="zh-CN" sz="2000" spc="600" dirty="0">
                <a:solidFill>
                  <a:srgbClr val="5E4E44"/>
                </a:solidFill>
                <a:cs typeface="+mn-ea"/>
                <a:sym typeface="+mn-lt"/>
              </a:rPr>
              <a:t>Applying 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911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674B9008-44E3-9472-1FBE-AC82348D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28D3FC7B-82FA-4F0A-AE1F-171A2542FB87}"/>
              </a:ext>
            </a:extLst>
          </p:cNvPr>
          <p:cNvSpPr/>
          <p:nvPr/>
        </p:nvSpPr>
        <p:spPr>
          <a:xfrm>
            <a:off x="234980" y="172544"/>
            <a:ext cx="7427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06B4F734-3C50-E849-D57E-DF64256810A2}"/>
              </a:ext>
            </a:extLst>
          </p:cNvPr>
          <p:cNvSpPr txBox="1"/>
          <p:nvPr/>
        </p:nvSpPr>
        <p:spPr>
          <a:xfrm rot="5400000" flipH="1" flipV="1">
            <a:off x="1937552" y="-837444"/>
            <a:ext cx="516488" cy="3658112"/>
          </a:xfrm>
          <a:prstGeom prst="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Gower Distance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(Kesh, 2020)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75F5A846-2FFE-CB06-C634-C643F59DF9CE}"/>
              </a:ext>
            </a:extLst>
          </p:cNvPr>
          <p:cNvSpPr txBox="1"/>
          <p:nvPr/>
        </p:nvSpPr>
        <p:spPr>
          <a:xfrm rot="5400000" flipH="1" flipV="1">
            <a:off x="5836224" y="-2415727"/>
            <a:ext cx="516488" cy="7984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calculated the pairwise distance between every two data points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0581B1D-6B02-99E2-5827-B3E07BB2363D}"/>
              </a:ext>
            </a:extLst>
          </p:cNvPr>
          <p:cNvSpPr/>
          <p:nvPr/>
        </p:nvSpPr>
        <p:spPr>
          <a:xfrm>
            <a:off x="5456623" y="1834630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CAC60352-070A-5EF6-BC92-002B0E691488}"/>
              </a:ext>
            </a:extLst>
          </p:cNvPr>
          <p:cNvSpPr txBox="1"/>
          <p:nvPr/>
        </p:nvSpPr>
        <p:spPr>
          <a:xfrm rot="5400000" flipH="1" flipV="1">
            <a:off x="5381903" y="-173448"/>
            <a:ext cx="516488" cy="48264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 dataset of dimensions 10000x10000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D1319E6-01F8-EF19-F955-AD1D09B75939}"/>
              </a:ext>
            </a:extLst>
          </p:cNvPr>
          <p:cNvSpPr/>
          <p:nvPr/>
        </p:nvSpPr>
        <p:spPr>
          <a:xfrm>
            <a:off x="5467316" y="2498000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E8692-21D5-BD55-61F0-BF6004B9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59" y="3095360"/>
            <a:ext cx="10759218" cy="3165280"/>
          </a:xfrm>
          <a:prstGeom prst="rect">
            <a:avLst/>
          </a:prstGeom>
        </p:spPr>
      </p:pic>
      <p:pic>
        <p:nvPicPr>
          <p:cNvPr id="9" name="图片 97">
            <a:extLst>
              <a:ext uri="{FF2B5EF4-FFF2-40B4-BE49-F238E27FC236}">
                <a16:creationId xmlns:a16="http://schemas.microsoft.com/office/drawing/2014/main" id="{4FCAEA61-3340-BB61-3777-A0E8D87862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899" y="-31618"/>
            <a:ext cx="2652721" cy="1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955B9B5A-DC1F-D02D-4928-013F57706FDE}"/>
              </a:ext>
            </a:extLst>
          </p:cNvPr>
          <p:cNvSpPr/>
          <p:nvPr/>
        </p:nvSpPr>
        <p:spPr>
          <a:xfrm>
            <a:off x="234980" y="172544"/>
            <a:ext cx="74272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DFC2E32A-E13D-B844-D238-4835A8BE86D3}"/>
              </a:ext>
            </a:extLst>
          </p:cNvPr>
          <p:cNvSpPr txBox="1"/>
          <p:nvPr/>
        </p:nvSpPr>
        <p:spPr>
          <a:xfrm rot="5400000" flipH="1" flipV="1">
            <a:off x="2067986" y="-443824"/>
            <a:ext cx="516488" cy="3464396"/>
          </a:xfrm>
          <a:prstGeom prst="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Saji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, 2021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):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BF2E4F-9978-C245-13A8-6462270CE3F6}"/>
              </a:ext>
            </a:extLst>
          </p:cNvPr>
          <p:cNvSpPr txBox="1"/>
          <p:nvPr/>
        </p:nvSpPr>
        <p:spPr>
          <a:xfrm rot="5400000" flipH="1" flipV="1">
            <a:off x="5601849" y="-2906298"/>
            <a:ext cx="885820" cy="97667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Calculates the Within-Cluster Sum of Square 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wcss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), which represents the total square distance between the points with the centroid within one cluster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5A3E178B-BBC6-007A-03CA-0FD546EBF5F0}"/>
              </a:ext>
            </a:extLst>
          </p:cNvPr>
          <p:cNvSpPr txBox="1"/>
          <p:nvPr/>
        </p:nvSpPr>
        <p:spPr>
          <a:xfrm rot="5400000" flipH="1" flipV="1">
            <a:off x="5686276" y="-716310"/>
            <a:ext cx="516488" cy="72685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Value will decrease when the cluster number increased</a:t>
            </a:r>
            <a:r>
              <a:rPr lang="en-CA" altLang="zh-CN" dirty="0"/>
              <a:t>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45F1A52-FA99-E188-36C8-0961F0E01D9F}"/>
              </a:ext>
            </a:extLst>
          </p:cNvPr>
          <p:cNvSpPr/>
          <p:nvPr/>
        </p:nvSpPr>
        <p:spPr>
          <a:xfrm>
            <a:off x="5697030" y="2421308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7">
            <a:extLst>
              <a:ext uri="{FF2B5EF4-FFF2-40B4-BE49-F238E27FC236}">
                <a16:creationId xmlns:a16="http://schemas.microsoft.com/office/drawing/2014/main" id="{05B94263-08B7-E6F7-1886-8B4A3D5EBA90}"/>
              </a:ext>
            </a:extLst>
          </p:cNvPr>
          <p:cNvSpPr txBox="1"/>
          <p:nvPr/>
        </p:nvSpPr>
        <p:spPr>
          <a:xfrm rot="5400000" flipH="1" flipV="1">
            <a:off x="5974456" y="-681189"/>
            <a:ext cx="516488" cy="88181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visualize the decreased 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wcss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and find the rapidly changed part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2E900FD-83B7-DE32-C3F2-FF17609B7C11}"/>
              </a:ext>
            </a:extLst>
          </p:cNvPr>
          <p:cNvSpPr/>
          <p:nvPr/>
        </p:nvSpPr>
        <p:spPr>
          <a:xfrm>
            <a:off x="5697029" y="3251538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2AE8220B-167E-8EED-CE0A-4CEF623D5528}"/>
              </a:ext>
            </a:extLst>
          </p:cNvPr>
          <p:cNvSpPr txBox="1"/>
          <p:nvPr/>
        </p:nvSpPr>
        <p:spPr>
          <a:xfrm rot="5400000" flipH="1" flipV="1">
            <a:off x="5468424" y="89264"/>
            <a:ext cx="1255152" cy="10469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* The 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wcss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usually calculate for 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kmeans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method. For other clustering algorithms like GMM, it could calculate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Bayesian Information Criterion(BIC), then following the Elbow method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(Sarkar, 2019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).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0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8" grpId="0"/>
      <p:bldP spid="19" grpId="0"/>
      <p:bldP spid="21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>
            <a:extLst>
              <a:ext uri="{FF2B5EF4-FFF2-40B4-BE49-F238E27FC236}">
                <a16:creationId xmlns:a16="http://schemas.microsoft.com/office/drawing/2014/main" id="{48BE60B2-FD9E-414C-07DE-42BCBED49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AEA2A7EC-4D02-1960-516D-2E0F6469DA26}"/>
              </a:ext>
            </a:extLst>
          </p:cNvPr>
          <p:cNvSpPr txBox="1"/>
          <p:nvPr/>
        </p:nvSpPr>
        <p:spPr>
          <a:xfrm rot="5400000" flipH="1" flipV="1">
            <a:off x="3323827" y="-1991829"/>
            <a:ext cx="561443" cy="6073068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Silhouette Coefficient Score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(Bhardwaj, 2020 )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3561B7C4-BC39-4275-9625-51CCE050A557}"/>
              </a:ext>
            </a:extLst>
          </p:cNvPr>
          <p:cNvSpPr txBox="1"/>
          <p:nvPr/>
        </p:nvSpPr>
        <p:spPr>
          <a:xfrm rot="5400000" flipH="1" flipV="1">
            <a:off x="5755198" y="-1674100"/>
            <a:ext cx="516488" cy="71124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 metric that measures the quality of clustering results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BC6BED5-B4D7-F914-EFDE-28C92E3ABACE}"/>
              </a:ext>
            </a:extLst>
          </p:cNvPr>
          <p:cNvSpPr/>
          <p:nvPr/>
        </p:nvSpPr>
        <p:spPr>
          <a:xfrm>
            <a:off x="5315107" y="2160449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64B02B6-8891-6C66-E659-D951BB257EA9}"/>
              </a:ext>
            </a:extLst>
          </p:cNvPr>
          <p:cNvSpPr/>
          <p:nvPr/>
        </p:nvSpPr>
        <p:spPr>
          <a:xfrm>
            <a:off x="5315107" y="424420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0B62D21-28BC-FF6E-0A75-20D1F44589C6}"/>
              </a:ext>
            </a:extLst>
          </p:cNvPr>
          <p:cNvSpPr/>
          <p:nvPr/>
        </p:nvSpPr>
        <p:spPr>
          <a:xfrm>
            <a:off x="5315107" y="3187197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FA364A4B-FCF2-8AE6-6056-9C6905ED5994}"/>
              </a:ext>
            </a:extLst>
          </p:cNvPr>
          <p:cNvSpPr txBox="1"/>
          <p:nvPr/>
        </p:nvSpPr>
        <p:spPr>
          <a:xfrm rot="5400000" flipH="1" flipV="1">
            <a:off x="5570533" y="-1163955"/>
            <a:ext cx="885820" cy="99257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Comparing it to the average distance between the data point and the nearest samples in other clusters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C7D7809A-1709-554B-8359-7A140BD8F119}"/>
              </a:ext>
            </a:extLst>
          </p:cNvPr>
          <p:cNvSpPr txBox="1"/>
          <p:nvPr/>
        </p:nvSpPr>
        <p:spPr>
          <a:xfrm rot="5400000" flipH="1" flipV="1">
            <a:off x="5729566" y="-2011834"/>
            <a:ext cx="885820" cy="9491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Calculating the average distance between a data point and other samples within the same cluster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B8F9DCF1-9504-861B-527B-5AB62D589590}"/>
              </a:ext>
            </a:extLst>
          </p:cNvPr>
          <p:cNvSpPr txBox="1"/>
          <p:nvPr/>
        </p:nvSpPr>
        <p:spPr>
          <a:xfrm rot="5400000" flipH="1" flipV="1">
            <a:off x="5323029" y="212596"/>
            <a:ext cx="885820" cy="9430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Typically ranges from -1 to 1, with higher values indicating better clustering results.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5" name="图片 4">
            <a:extLst>
              <a:ext uri="{FF2B5EF4-FFF2-40B4-BE49-F238E27FC236}">
                <a16:creationId xmlns:a16="http://schemas.microsoft.com/office/drawing/2014/main" id="{379011B6-E856-AC42-9E1B-A3A5ABB87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95" b="58031"/>
          <a:stretch/>
        </p:blipFill>
        <p:spPr>
          <a:xfrm>
            <a:off x="10850451" y="-37765"/>
            <a:ext cx="1292179" cy="926407"/>
          </a:xfrm>
          <a:prstGeom prst="rect">
            <a:avLst/>
          </a:prstGeom>
        </p:spPr>
      </p:pic>
      <p:sp>
        <p:nvSpPr>
          <p:cNvPr id="14" name="矩形 5">
            <a:extLst>
              <a:ext uri="{FF2B5EF4-FFF2-40B4-BE49-F238E27FC236}">
                <a16:creationId xmlns:a16="http://schemas.microsoft.com/office/drawing/2014/main" id="{4A4B95BF-5978-C862-0EC2-721E8673C3FE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</p:spTree>
    <p:extLst>
      <p:ext uri="{BB962C8B-B14F-4D97-AF65-F5344CB8AC3E}">
        <p14:creationId xmlns:p14="http://schemas.microsoft.com/office/powerpoint/2010/main" val="34554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  <p:bldP spid="8" grpId="0"/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955B9B5A-DC1F-D02D-4928-013F57706FDE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10B88803-9EB2-E2F9-6855-EF7D34272BEC}"/>
              </a:ext>
            </a:extLst>
          </p:cNvPr>
          <p:cNvSpPr txBox="1"/>
          <p:nvPr/>
        </p:nvSpPr>
        <p:spPr>
          <a:xfrm rot="5400000" flipH="1" flipV="1">
            <a:off x="1915073" y="-612053"/>
            <a:ext cx="561443" cy="3324388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DBSCAN (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Sharma, 2020 )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2CBE0715-5F1F-C8ED-32BE-D94933EF86A3}"/>
              </a:ext>
            </a:extLst>
          </p:cNvPr>
          <p:cNvSpPr txBox="1"/>
          <p:nvPr/>
        </p:nvSpPr>
        <p:spPr>
          <a:xfrm rot="5400000" flipH="1" flipV="1">
            <a:off x="5837755" y="-2210186"/>
            <a:ext cx="516488" cy="75985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Density-Based Spatial Clustering of Applications with Noise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65C496-9CE4-FF69-5001-5C19294C6335}"/>
              </a:ext>
            </a:extLst>
          </p:cNvPr>
          <p:cNvSpPr/>
          <p:nvPr/>
        </p:nvSpPr>
        <p:spPr>
          <a:xfrm>
            <a:off x="5650973" y="2019150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85585444-8198-5208-3D1E-D0047320B379}"/>
              </a:ext>
            </a:extLst>
          </p:cNvPr>
          <p:cNvSpPr txBox="1"/>
          <p:nvPr/>
        </p:nvSpPr>
        <p:spPr>
          <a:xfrm rot="5400000" flipH="1" flipV="1">
            <a:off x="5938665" y="-2047407"/>
            <a:ext cx="516488" cy="9155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Groups data points based on their density; no cluster number required.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C6C1DD-A237-375E-84A1-488F6A293192}"/>
              </a:ext>
            </a:extLst>
          </p:cNvPr>
          <p:cNvSpPr/>
          <p:nvPr/>
        </p:nvSpPr>
        <p:spPr>
          <a:xfrm>
            <a:off x="5650973" y="299610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08205885-5470-7459-274B-B4706769CC57}"/>
              </a:ext>
            </a:extLst>
          </p:cNvPr>
          <p:cNvSpPr txBox="1"/>
          <p:nvPr/>
        </p:nvSpPr>
        <p:spPr>
          <a:xfrm rot="5400000" flipH="1" flipV="1">
            <a:off x="5468423" y="-1544029"/>
            <a:ext cx="1255152" cy="109019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Eps:the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radius of the data circle used for density checks</a:t>
            </a:r>
          </a:p>
          <a:p>
            <a:pPr lvl="0" algn="ctr">
              <a:defRPr/>
            </a:pP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minPoints: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denotes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the minimum number of data points required inside the data circle around a single data point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B933A662-0CE1-78C3-082D-6A0514F94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512" y="4666562"/>
            <a:ext cx="1540041" cy="2207392"/>
          </a:xfrm>
          <a:prstGeom prst="rect">
            <a:avLst/>
          </a:prstGeom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36E17FAB-1BD9-0F09-03B4-CAB28F035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78"/>
          <a:stretch/>
        </p:blipFill>
        <p:spPr>
          <a:xfrm>
            <a:off x="10651959" y="0"/>
            <a:ext cx="1540041" cy="13337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BAE17E-56A5-B6FC-CBCB-7A855592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439" y="4616834"/>
            <a:ext cx="3971299" cy="20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0CDF7905-8908-6BFD-73EB-2E524C5AEF5D}"/>
              </a:ext>
            </a:extLst>
          </p:cNvPr>
          <p:cNvSpPr txBox="1"/>
          <p:nvPr/>
        </p:nvSpPr>
        <p:spPr>
          <a:xfrm rot="5400000" flipH="1" flipV="1">
            <a:off x="8387270" y="4345860"/>
            <a:ext cx="1255152" cy="23625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Label 0, means all being clustered as one cluster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23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/>
      <p:bldP spid="12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10B88803-9EB2-E2F9-6855-EF7D34272BEC}"/>
              </a:ext>
            </a:extLst>
          </p:cNvPr>
          <p:cNvSpPr txBox="1"/>
          <p:nvPr/>
        </p:nvSpPr>
        <p:spPr>
          <a:xfrm rot="5400000" flipH="1" flipV="1">
            <a:off x="1821476" y="-460141"/>
            <a:ext cx="561443" cy="3057409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zh-CN" altLang="en-US" sz="1600" spc="300" dirty="0">
                <a:solidFill>
                  <a:srgbClr val="5E4E44"/>
                </a:solidFill>
                <a:latin typeface="+mn-lt"/>
                <a:ea typeface="+mn-ea"/>
              </a:rPr>
              <a:t>（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Kumar, 2021)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2CBE0715-5F1F-C8ED-32BE-D94933EF86A3}"/>
              </a:ext>
            </a:extLst>
          </p:cNvPr>
          <p:cNvSpPr txBox="1"/>
          <p:nvPr/>
        </p:nvSpPr>
        <p:spPr>
          <a:xfrm rot="5400000" flipH="1" flipV="1">
            <a:off x="5557961" y="-2529925"/>
            <a:ext cx="885820" cy="89894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Calculating the distance between each data point and the centroid of each randomly selected cluster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65C496-9CE4-FF69-5001-5C19294C6335}"/>
              </a:ext>
            </a:extLst>
          </p:cNvPr>
          <p:cNvSpPr/>
          <p:nvPr/>
        </p:nvSpPr>
        <p:spPr>
          <a:xfrm>
            <a:off x="5444544" y="2413740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C6C1DD-A237-375E-84A1-488F6A293192}"/>
              </a:ext>
            </a:extLst>
          </p:cNvPr>
          <p:cNvSpPr/>
          <p:nvPr/>
        </p:nvSpPr>
        <p:spPr>
          <a:xfrm>
            <a:off x="5443078" y="3165102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E8826C-B7C0-5363-0CB9-6F784B9829AE}"/>
              </a:ext>
            </a:extLst>
          </p:cNvPr>
          <p:cNvSpPr/>
          <p:nvPr/>
        </p:nvSpPr>
        <p:spPr>
          <a:xfrm>
            <a:off x="5443078" y="423117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86A67319-487B-7688-ECF2-A3E8697FED4F}"/>
              </a:ext>
            </a:extLst>
          </p:cNvPr>
          <p:cNvSpPr txBox="1"/>
          <p:nvPr/>
        </p:nvSpPr>
        <p:spPr>
          <a:xfrm rot="5400000" flipH="1" flipV="1">
            <a:off x="5673871" y="-1329589"/>
            <a:ext cx="885820" cy="101421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Iteratively updates the positions of the cluster centroids by calculating the average value of the distances within each cluster.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183B20E-D060-1E88-19E8-71B48C92BA71}"/>
              </a:ext>
            </a:extLst>
          </p:cNvPr>
          <p:cNvSpPr txBox="1"/>
          <p:nvPr/>
        </p:nvSpPr>
        <p:spPr>
          <a:xfrm rot="5400000" flipH="1" flipV="1">
            <a:off x="5858538" y="-1858402"/>
            <a:ext cx="516488" cy="9354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Assigns the data points to different clusters based on the distance values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D2E88136-7A4A-9EA7-EF4B-37E9A3185B90}"/>
              </a:ext>
            </a:extLst>
          </p:cNvPr>
          <p:cNvSpPr txBox="1"/>
          <p:nvPr/>
        </p:nvSpPr>
        <p:spPr>
          <a:xfrm rot="5400000" flipH="1" flipV="1">
            <a:off x="5627624" y="1190842"/>
            <a:ext cx="516488" cy="69699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Process continues until the centroids no longer change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6" name="图片 4">
            <a:extLst>
              <a:ext uri="{FF2B5EF4-FFF2-40B4-BE49-F238E27FC236}">
                <a16:creationId xmlns:a16="http://schemas.microsoft.com/office/drawing/2014/main" id="{7E1465C3-D6EE-F636-E02A-3319AA549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78"/>
          <a:stretch/>
        </p:blipFill>
        <p:spPr>
          <a:xfrm>
            <a:off x="10651959" y="0"/>
            <a:ext cx="1540041" cy="1333757"/>
          </a:xfrm>
          <a:prstGeom prst="rect">
            <a:avLst/>
          </a:prstGeom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752E20B3-DDCB-60FB-4974-48D7ABE4A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78"/>
          <a:stretch/>
        </p:blipFill>
        <p:spPr>
          <a:xfrm flipH="1">
            <a:off x="18334" y="5524243"/>
            <a:ext cx="1540041" cy="1333757"/>
          </a:xfrm>
          <a:prstGeom prst="rect">
            <a:avLst/>
          </a:prstGeom>
        </p:spPr>
      </p:pic>
      <p:sp>
        <p:nvSpPr>
          <p:cNvPr id="10" name="矩形 5">
            <a:extLst>
              <a:ext uri="{FF2B5EF4-FFF2-40B4-BE49-F238E27FC236}">
                <a16:creationId xmlns:a16="http://schemas.microsoft.com/office/drawing/2014/main" id="{EA0AD1B1-3E56-E0B0-BC20-A01E1B47688F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</p:spTree>
    <p:extLst>
      <p:ext uri="{BB962C8B-B14F-4D97-AF65-F5344CB8AC3E}">
        <p14:creationId xmlns:p14="http://schemas.microsoft.com/office/powerpoint/2010/main" val="341490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119F9CB-42FD-4AD8-3985-C0689739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7E15D06A-069A-6198-B72E-7E82AE996687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8B69F3FB-98FC-16D6-3C9A-CB98A5A7D269}"/>
              </a:ext>
            </a:extLst>
          </p:cNvPr>
          <p:cNvSpPr txBox="1"/>
          <p:nvPr/>
        </p:nvSpPr>
        <p:spPr>
          <a:xfrm rot="5400000" flipH="1" flipV="1">
            <a:off x="1568023" y="-81558"/>
            <a:ext cx="561443" cy="224277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B0BD12E7-95BD-83E6-65E1-509EA83CAFF6}"/>
              </a:ext>
            </a:extLst>
          </p:cNvPr>
          <p:cNvSpPr txBox="1"/>
          <p:nvPr/>
        </p:nvSpPr>
        <p:spPr>
          <a:xfrm rot="5400000" flipH="1" flipV="1">
            <a:off x="7641021" y="1916893"/>
            <a:ext cx="516488" cy="67210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14,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77,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0.082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58FF7E-795D-A0F4-919C-77DE43A34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56936"/>
              </p:ext>
            </p:extLst>
          </p:nvPr>
        </p:nvGraphicFramePr>
        <p:xfrm>
          <a:off x="790551" y="1493424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0.081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0.082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0.082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0.087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138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34425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0.098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49895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DB390245-8315-81B3-6B59-3F53EA71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56" y="952692"/>
            <a:ext cx="7381393" cy="39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3CFD3B43-2C86-E7B0-0D7F-FD803E4D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2" y="4658616"/>
            <a:ext cx="20764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10B88803-9EB2-E2F9-6855-EF7D34272BEC}"/>
              </a:ext>
            </a:extLst>
          </p:cNvPr>
          <p:cNvSpPr txBox="1"/>
          <p:nvPr/>
        </p:nvSpPr>
        <p:spPr>
          <a:xfrm rot="5400000" flipH="1" flipV="1">
            <a:off x="2615969" y="-1256403"/>
            <a:ext cx="561443" cy="455201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Mini Batch </a:t>
            </a: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Kharwal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, 2021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):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2CBE0715-5F1F-C8ED-32BE-D94933EF86A3}"/>
              </a:ext>
            </a:extLst>
          </p:cNvPr>
          <p:cNvSpPr txBox="1"/>
          <p:nvPr/>
        </p:nvSpPr>
        <p:spPr>
          <a:xfrm rot="5400000" flipH="1" flipV="1">
            <a:off x="5949541" y="-3051923"/>
            <a:ext cx="516488" cy="951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 variant of the K-means algorithm specifically designed for large datasets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65C496-9CE4-FF69-5001-5C19294C6335}"/>
              </a:ext>
            </a:extLst>
          </p:cNvPr>
          <p:cNvSpPr/>
          <p:nvPr/>
        </p:nvSpPr>
        <p:spPr>
          <a:xfrm>
            <a:off x="5384899" y="1997414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E8826C-B7C0-5363-0CB9-6F784B9829AE}"/>
              </a:ext>
            </a:extLst>
          </p:cNvPr>
          <p:cNvSpPr/>
          <p:nvPr/>
        </p:nvSpPr>
        <p:spPr>
          <a:xfrm>
            <a:off x="5384899" y="267674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86A67319-487B-7688-ECF2-A3E8697FED4F}"/>
              </a:ext>
            </a:extLst>
          </p:cNvPr>
          <p:cNvSpPr txBox="1"/>
          <p:nvPr/>
        </p:nvSpPr>
        <p:spPr>
          <a:xfrm rot="5400000" flipH="1" flipV="1">
            <a:off x="5745867" y="-283355"/>
            <a:ext cx="516488" cy="67023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Reduced computation time and improved efficiency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183B20E-D060-1E88-19E8-71B48C92BA71}"/>
              </a:ext>
            </a:extLst>
          </p:cNvPr>
          <p:cNvSpPr txBox="1"/>
          <p:nvPr/>
        </p:nvSpPr>
        <p:spPr>
          <a:xfrm rot="5400000" flipH="1" flipV="1">
            <a:off x="6031567" y="-3291659"/>
            <a:ext cx="516488" cy="11338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Randomly sampling data points from the dataset instead of processing the entire dataset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18701F-2379-5B2D-BCA1-995E89B5B66D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DE85A005-ED30-0345-8030-A606DE9BB938}"/>
              </a:ext>
            </a:extLst>
          </p:cNvPr>
          <p:cNvSpPr txBox="1"/>
          <p:nvPr/>
        </p:nvSpPr>
        <p:spPr>
          <a:xfrm rot="5400000" flipH="1" flipV="1">
            <a:off x="3270583" y="3210330"/>
            <a:ext cx="516488" cy="63340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1,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94,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0.074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BD828440-054E-0C62-CCCE-24AA64994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244429"/>
              </p:ext>
            </p:extLst>
          </p:nvPr>
        </p:nvGraphicFramePr>
        <p:xfrm>
          <a:off x="7204700" y="3840539"/>
          <a:ext cx="266922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0.074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0.074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138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0.066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6124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7D8653-5EEE-7E60-5D0A-9EFAEEE766C7}"/>
              </a:ext>
            </a:extLst>
          </p:cNvPr>
          <p:cNvSpPr/>
          <p:nvPr/>
        </p:nvSpPr>
        <p:spPr>
          <a:xfrm>
            <a:off x="7204700" y="4903779"/>
            <a:ext cx="2673490" cy="4338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94F996-D1FC-39EB-81FF-DFB0A924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03" y="3352923"/>
            <a:ext cx="5177997" cy="273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4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10B88803-9EB2-E2F9-6855-EF7D34272BEC}"/>
              </a:ext>
            </a:extLst>
          </p:cNvPr>
          <p:cNvSpPr txBox="1"/>
          <p:nvPr/>
        </p:nvSpPr>
        <p:spPr>
          <a:xfrm rot="5400000" flipH="1" flipV="1">
            <a:off x="4304753" y="-2889422"/>
            <a:ext cx="561443" cy="799574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Gaussian Mixture Model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(GMM)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(Santos, 2022),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Dobilas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, 2021):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2CBE0715-5F1F-C8ED-32BE-D94933EF86A3}"/>
              </a:ext>
            </a:extLst>
          </p:cNvPr>
          <p:cNvSpPr txBox="1"/>
          <p:nvPr/>
        </p:nvSpPr>
        <p:spPr>
          <a:xfrm rot="5400000" flipH="1" flipV="1">
            <a:off x="5361412" y="121861"/>
            <a:ext cx="516488" cy="3936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Based on a probabilistic model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65C496-9CE4-FF69-5001-5C19294C6335}"/>
              </a:ext>
            </a:extLst>
          </p:cNvPr>
          <p:cNvSpPr/>
          <p:nvPr/>
        </p:nvSpPr>
        <p:spPr>
          <a:xfrm>
            <a:off x="5428902" y="2348874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C6C1DD-A237-375E-84A1-488F6A293192}"/>
              </a:ext>
            </a:extLst>
          </p:cNvPr>
          <p:cNvSpPr/>
          <p:nvPr/>
        </p:nvSpPr>
        <p:spPr>
          <a:xfrm>
            <a:off x="5442571" y="4470307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E8826C-B7C0-5363-0CB9-6F784B9829AE}"/>
              </a:ext>
            </a:extLst>
          </p:cNvPr>
          <p:cNvSpPr/>
          <p:nvPr/>
        </p:nvSpPr>
        <p:spPr>
          <a:xfrm>
            <a:off x="5428901" y="3396016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86A67319-487B-7688-ECF2-A3E8697FED4F}"/>
              </a:ext>
            </a:extLst>
          </p:cNvPr>
          <p:cNvSpPr txBox="1"/>
          <p:nvPr/>
        </p:nvSpPr>
        <p:spPr>
          <a:xfrm rot="5400000" flipH="1" flipV="1">
            <a:off x="5699811" y="-1171474"/>
            <a:ext cx="885820" cy="102837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Calculates the probability of each data point belonging to different clusters and assigns the data points to specific clusters based on these probabilities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5183B20E-D060-1E88-19E8-71B48C92BA71}"/>
              </a:ext>
            </a:extLst>
          </p:cNvPr>
          <p:cNvSpPr txBox="1"/>
          <p:nvPr/>
        </p:nvSpPr>
        <p:spPr>
          <a:xfrm rot="5400000" flipH="1" flipV="1">
            <a:off x="5699811" y="-1643580"/>
            <a:ext cx="885820" cy="91933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Assumes that the data in the dataset can be represented by a mixture of normally distributed clusters, known as Gaussian distribution clusters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7EC7BC40-2700-5E15-3516-9AD4B1C88303}"/>
              </a:ext>
            </a:extLst>
          </p:cNvPr>
          <p:cNvSpPr txBox="1"/>
          <p:nvPr/>
        </p:nvSpPr>
        <p:spPr>
          <a:xfrm rot="5400000" flipH="1" flipV="1">
            <a:off x="5699811" y="-80097"/>
            <a:ext cx="885820" cy="102837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Unlike the k-means algorithm, GMM considers not only the mean values but also the covariance and mixing coefficients of the clusters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6" name="图片 4">
            <a:extLst>
              <a:ext uri="{FF2B5EF4-FFF2-40B4-BE49-F238E27FC236}">
                <a16:creationId xmlns:a16="http://schemas.microsoft.com/office/drawing/2014/main" id="{E7DA357D-A4A2-1D0F-25C4-638464B93A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78"/>
          <a:stretch/>
        </p:blipFill>
        <p:spPr>
          <a:xfrm>
            <a:off x="10651959" y="0"/>
            <a:ext cx="1540041" cy="1333757"/>
          </a:xfrm>
          <a:prstGeom prst="rect">
            <a:avLst/>
          </a:prstGeom>
        </p:spPr>
      </p:pic>
      <p:sp>
        <p:nvSpPr>
          <p:cNvPr id="13" name="矩形 5">
            <a:extLst>
              <a:ext uri="{FF2B5EF4-FFF2-40B4-BE49-F238E27FC236}">
                <a16:creationId xmlns:a16="http://schemas.microsoft.com/office/drawing/2014/main" id="{F3957A48-AF0B-5647-B7F5-DEEC193AD1E1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</p:spTree>
    <p:extLst>
      <p:ext uri="{BB962C8B-B14F-4D97-AF65-F5344CB8AC3E}">
        <p14:creationId xmlns:p14="http://schemas.microsoft.com/office/powerpoint/2010/main" val="49044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  <p:bldP spid="6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">
            <a:extLst>
              <a:ext uri="{FF2B5EF4-FFF2-40B4-BE49-F238E27FC236}">
                <a16:creationId xmlns:a16="http://schemas.microsoft.com/office/drawing/2014/main" id="{65B94FC7-A8BF-77A1-9868-C0E8A254B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46D198B1-3A2A-C810-D5E2-F39EAB750174}"/>
              </a:ext>
            </a:extLst>
          </p:cNvPr>
          <p:cNvSpPr txBox="1"/>
          <p:nvPr/>
        </p:nvSpPr>
        <p:spPr>
          <a:xfrm rot="5400000" flipH="1" flipV="1">
            <a:off x="3894127" y="-2199839"/>
            <a:ext cx="561443" cy="6828004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Hierarchy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Karabiber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, Hierarchical Clustering, 2023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):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BE20269-F0A6-C943-4437-2970F180A6DA}"/>
              </a:ext>
            </a:extLst>
          </p:cNvPr>
          <p:cNvSpPr txBox="1"/>
          <p:nvPr/>
        </p:nvSpPr>
        <p:spPr>
          <a:xfrm rot="5400000" flipH="1" flipV="1">
            <a:off x="2846165" y="365517"/>
            <a:ext cx="516488" cy="35561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gglomerative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Clustering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2E8BE8F-7D71-8E6D-AB9D-FF566D4CBD94}"/>
              </a:ext>
            </a:extLst>
          </p:cNvPr>
          <p:cNvSpPr/>
          <p:nvPr/>
        </p:nvSpPr>
        <p:spPr>
          <a:xfrm>
            <a:off x="2858231" y="2365608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7A244BB-4E0B-9F87-1D8A-5295B7D3B3D0}"/>
              </a:ext>
            </a:extLst>
          </p:cNvPr>
          <p:cNvSpPr/>
          <p:nvPr/>
        </p:nvSpPr>
        <p:spPr>
          <a:xfrm>
            <a:off x="2858230" y="308112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46E65961-89E6-0BC2-9631-81D00DB43773}"/>
              </a:ext>
            </a:extLst>
          </p:cNvPr>
          <p:cNvSpPr txBox="1"/>
          <p:nvPr/>
        </p:nvSpPr>
        <p:spPr>
          <a:xfrm rot="5400000" flipH="1" flipV="1">
            <a:off x="8341224" y="379504"/>
            <a:ext cx="516488" cy="28102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Divisive Clustering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7977F89-1967-85C9-F41C-03CAD822599C}"/>
              </a:ext>
            </a:extLst>
          </p:cNvPr>
          <p:cNvSpPr/>
          <p:nvPr/>
        </p:nvSpPr>
        <p:spPr>
          <a:xfrm>
            <a:off x="8441717" y="205393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6">
            <a:extLst>
              <a:ext uri="{FF2B5EF4-FFF2-40B4-BE49-F238E27FC236}">
                <a16:creationId xmlns:a16="http://schemas.microsoft.com/office/drawing/2014/main" id="{C13AC397-3D5D-3B56-4CD5-46576DD048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248" y="1669218"/>
            <a:ext cx="7704096" cy="7704096"/>
          </a:xfrm>
          <a:prstGeom prst="rect">
            <a:avLst/>
          </a:prstGeom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F9F6D3BB-76EA-3950-3A9B-55C4F83EC953}"/>
              </a:ext>
            </a:extLst>
          </p:cNvPr>
          <p:cNvSpPr txBox="1"/>
          <p:nvPr/>
        </p:nvSpPr>
        <p:spPr>
          <a:xfrm rot="5400000" flipH="1" flipV="1">
            <a:off x="8673832" y="-263814"/>
            <a:ext cx="516488" cy="54824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Assumes all the data points as one cluster.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420CD7E8-462A-3248-9A79-66354DC98D2C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018638F5-DA7A-354C-9E34-863800E39204}"/>
              </a:ext>
            </a:extLst>
          </p:cNvPr>
          <p:cNvSpPr txBox="1"/>
          <p:nvPr/>
        </p:nvSpPr>
        <p:spPr>
          <a:xfrm rot="5400000" flipH="1" flipV="1">
            <a:off x="8352976" y="879225"/>
            <a:ext cx="885820" cy="5059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Divided the different points into different clusters.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7AB16A-87DB-F19F-229D-A969F7348154}"/>
              </a:ext>
            </a:extLst>
          </p:cNvPr>
          <p:cNvSpPr/>
          <p:nvPr/>
        </p:nvSpPr>
        <p:spPr>
          <a:xfrm>
            <a:off x="8442256" y="2735651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100307-2414-EC6E-0B4D-CEA882B8CD7B}"/>
              </a:ext>
            </a:extLst>
          </p:cNvPr>
          <p:cNvSpPr/>
          <p:nvPr/>
        </p:nvSpPr>
        <p:spPr>
          <a:xfrm>
            <a:off x="742504" y="1808777"/>
            <a:ext cx="5033233" cy="211580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FFD50ECA-558C-3DC4-749A-93A27DD19E6D}"/>
              </a:ext>
            </a:extLst>
          </p:cNvPr>
          <p:cNvSpPr txBox="1"/>
          <p:nvPr/>
        </p:nvSpPr>
        <p:spPr>
          <a:xfrm rot="5400000" flipH="1" flipV="1">
            <a:off x="3047598" y="251917"/>
            <a:ext cx="516488" cy="5126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Assumes each data point as a cluster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6A7F3473-9165-3EEA-B5B7-575225F5A2A4}"/>
              </a:ext>
            </a:extLst>
          </p:cNvPr>
          <p:cNvSpPr txBox="1"/>
          <p:nvPr/>
        </p:nvSpPr>
        <p:spPr>
          <a:xfrm rot="5400000" flipH="1" flipV="1">
            <a:off x="2954155" y="884822"/>
            <a:ext cx="516488" cy="51266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Cluster the similar clusters/points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27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  <p:bldP spid="5" grpId="0"/>
      <p:bldP spid="14" grpId="0"/>
      <p:bldP spid="11" grpId="0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BBDA0ABA-8DB3-35AE-D05A-76613504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17">
            <a:extLst>
              <a:ext uri="{FF2B5EF4-FFF2-40B4-BE49-F238E27FC236}">
                <a16:creationId xmlns:a16="http://schemas.microsoft.com/office/drawing/2014/main" id="{2CBE0715-5F1F-C8ED-32BE-D94933EF86A3}"/>
              </a:ext>
            </a:extLst>
          </p:cNvPr>
          <p:cNvSpPr txBox="1"/>
          <p:nvPr/>
        </p:nvSpPr>
        <p:spPr>
          <a:xfrm rot="5400000" flipH="1" flipV="1">
            <a:off x="5537180" y="-2480994"/>
            <a:ext cx="885820" cy="89894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Expanding the contents of each column individually and assessing the consistency of the data points with the expanded contents.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65C496-9CE4-FF69-5001-5C19294C6335}"/>
              </a:ext>
            </a:extLst>
          </p:cNvPr>
          <p:cNvSpPr/>
          <p:nvPr/>
        </p:nvSpPr>
        <p:spPr>
          <a:xfrm>
            <a:off x="5423762" y="2462671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911FC3DE-5A87-DDFD-F5CB-A2CC3F64C249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Dataset Adjusting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28" name="图片 2">
            <a:extLst>
              <a:ext uri="{FF2B5EF4-FFF2-40B4-BE49-F238E27FC236}">
                <a16:creationId xmlns:a16="http://schemas.microsoft.com/office/drawing/2014/main" id="{8A2B3A3E-2AC2-83D0-84AA-7ECDB219BA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493" y="-71385"/>
            <a:ext cx="1271076" cy="2070952"/>
          </a:xfrm>
          <a:prstGeom prst="rect">
            <a:avLst/>
          </a:prstGeom>
        </p:spPr>
      </p:pic>
      <p:sp>
        <p:nvSpPr>
          <p:cNvPr id="2" name="矩形 5">
            <a:extLst>
              <a:ext uri="{FF2B5EF4-FFF2-40B4-BE49-F238E27FC236}">
                <a16:creationId xmlns:a16="http://schemas.microsoft.com/office/drawing/2014/main" id="{5944755E-7D23-EE00-C79D-DEAF78EE976E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AE5CF-3DED-D2EB-CA6D-44937498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98" y="2948774"/>
            <a:ext cx="10919404" cy="20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A9E45C-C179-474D-86BF-C8F7A2189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C3E184-0263-46F3-872D-42683707F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7650" y="1063892"/>
            <a:ext cx="14407300" cy="5925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957D68-A38C-41DD-B692-E753B32089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177" y="0"/>
            <a:ext cx="3426823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8B23E-24C9-4E67-9F09-AD8388BFD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6042" y="0"/>
            <a:ext cx="1592424" cy="15400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9E97FE-5654-4A94-88BC-5B1E93F39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45" y="813134"/>
            <a:ext cx="987598" cy="7776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10617D-B523-485E-B34A-FD1A1B1E2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382" y="211305"/>
            <a:ext cx="495300" cy="3905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4329F4-FB1C-473F-B046-E99DC94E5D5D}"/>
              </a:ext>
            </a:extLst>
          </p:cNvPr>
          <p:cNvSpPr/>
          <p:nvPr/>
        </p:nvSpPr>
        <p:spPr>
          <a:xfrm>
            <a:off x="1497691" y="2577017"/>
            <a:ext cx="2367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5E4E44"/>
                </a:solidFill>
                <a:cs typeface="+mn-ea"/>
                <a:sym typeface="+mn-lt"/>
              </a:rPr>
              <a:t>Introduction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048626-C3B7-4609-8376-A64CD338DAD7}"/>
              </a:ext>
            </a:extLst>
          </p:cNvPr>
          <p:cNvSpPr/>
          <p:nvPr/>
        </p:nvSpPr>
        <p:spPr>
          <a:xfrm>
            <a:off x="5462751" y="2580814"/>
            <a:ext cx="3159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5E4E44"/>
                </a:solidFill>
                <a:cs typeface="+mn-ea"/>
                <a:sym typeface="+mn-lt"/>
              </a:rPr>
              <a:t>Data Description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420853-5FBF-4AAA-B72A-B2365E6FFB20}"/>
              </a:ext>
            </a:extLst>
          </p:cNvPr>
          <p:cNvSpPr/>
          <p:nvPr/>
        </p:nvSpPr>
        <p:spPr>
          <a:xfrm>
            <a:off x="1466845" y="4515756"/>
            <a:ext cx="3995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5E4E44"/>
                </a:solidFill>
                <a:cs typeface="+mn-ea"/>
                <a:sym typeface="+mn-lt"/>
              </a:rPr>
              <a:t>Algorithms Applying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DBE5FD-1122-426A-AE33-B06321671D10}"/>
              </a:ext>
            </a:extLst>
          </p:cNvPr>
          <p:cNvSpPr/>
          <p:nvPr/>
        </p:nvSpPr>
        <p:spPr>
          <a:xfrm>
            <a:off x="5462968" y="4515755"/>
            <a:ext cx="22884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5E4E44"/>
                </a:solidFill>
                <a:cs typeface="+mn-ea"/>
                <a:sym typeface="+mn-lt"/>
              </a:rPr>
              <a:t>Conclusion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963FF6-2829-4FB8-96AA-D4D3AB750D97}"/>
              </a:ext>
            </a:extLst>
          </p:cNvPr>
          <p:cNvSpPr txBox="1"/>
          <p:nvPr/>
        </p:nvSpPr>
        <p:spPr>
          <a:xfrm>
            <a:off x="1481902" y="1921528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noProof="0" dirty="0">
                <a:solidFill>
                  <a:srgbClr val="5E4E44"/>
                </a:solidFill>
                <a:cs typeface="+mn-ea"/>
                <a:sym typeface="+mn-lt"/>
              </a:rPr>
              <a:t>One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715FF0-4FD4-4FBA-B11E-087734DEE605}"/>
              </a:ext>
            </a:extLst>
          </p:cNvPr>
          <p:cNvSpPr txBox="1"/>
          <p:nvPr/>
        </p:nvSpPr>
        <p:spPr>
          <a:xfrm>
            <a:off x="5413148" y="1924244"/>
            <a:ext cx="1103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5E4E44"/>
                </a:solidFill>
                <a:cs typeface="+mn-ea"/>
                <a:sym typeface="+mn-lt"/>
              </a:rPr>
              <a:t>Two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D7C5D7-0251-48FA-AFF5-5CFA7ABE2F71}"/>
              </a:ext>
            </a:extLst>
          </p:cNvPr>
          <p:cNvSpPr txBox="1"/>
          <p:nvPr/>
        </p:nvSpPr>
        <p:spPr>
          <a:xfrm>
            <a:off x="1533978" y="3928264"/>
            <a:ext cx="1431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noProof="0" dirty="0">
                <a:solidFill>
                  <a:srgbClr val="5E4E44"/>
                </a:solidFill>
                <a:cs typeface="+mn-ea"/>
                <a:sym typeface="+mn-lt"/>
              </a:rPr>
              <a:t>Three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86F552-15A7-4783-9964-EF473A297F4F}"/>
              </a:ext>
            </a:extLst>
          </p:cNvPr>
          <p:cNvSpPr txBox="1"/>
          <p:nvPr/>
        </p:nvSpPr>
        <p:spPr>
          <a:xfrm>
            <a:off x="5465224" y="3930980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5E4E44"/>
                </a:solidFill>
                <a:cs typeface="+mn-ea"/>
                <a:sym typeface="+mn-lt"/>
              </a:rPr>
              <a:t>Four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63D52E-D942-46B3-AE5A-CFC20E95404B}"/>
              </a:ext>
            </a:extLst>
          </p:cNvPr>
          <p:cNvSpPr/>
          <p:nvPr/>
        </p:nvSpPr>
        <p:spPr>
          <a:xfrm>
            <a:off x="1524406" y="3140617"/>
            <a:ext cx="3127091" cy="306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altLang="zh-CN" sz="1200" dirty="0">
                <a:solidFill>
                  <a:srgbClr val="5E4E44"/>
                </a:solidFill>
                <a:cs typeface="+mn-ea"/>
                <a:sym typeface="+mn-lt"/>
              </a:rPr>
              <a:t>Capstone Introduction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6C551D-87EA-4A0B-AD22-9E71202A130F}"/>
              </a:ext>
            </a:extLst>
          </p:cNvPr>
          <p:cNvSpPr/>
          <p:nvPr/>
        </p:nvSpPr>
        <p:spPr>
          <a:xfrm>
            <a:off x="5494925" y="3140617"/>
            <a:ext cx="3127091" cy="306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altLang="zh-CN" sz="1200" dirty="0">
                <a:solidFill>
                  <a:srgbClr val="5E4E44"/>
                </a:solidFill>
                <a:cs typeface="+mn-ea"/>
                <a:sym typeface="+mn-lt"/>
              </a:rPr>
              <a:t>Data explanation and EDA analysis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09DD33-B990-4D8A-972E-7028F5E24CE3}"/>
              </a:ext>
            </a:extLst>
          </p:cNvPr>
          <p:cNvSpPr/>
          <p:nvPr/>
        </p:nvSpPr>
        <p:spPr>
          <a:xfrm>
            <a:off x="1538403" y="5030181"/>
            <a:ext cx="3097272" cy="53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altLang="zh-CN" sz="1200" dirty="0">
                <a:solidFill>
                  <a:srgbClr val="5E4E44"/>
                </a:solidFill>
                <a:cs typeface="+mn-ea"/>
                <a:sym typeface="+mn-lt"/>
              </a:rPr>
              <a:t>Introduce all the involved clustering algorithm concepts and results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1C8BEC-8E32-4E55-B416-FAE856E2D44A}"/>
              </a:ext>
            </a:extLst>
          </p:cNvPr>
          <p:cNvSpPr/>
          <p:nvPr/>
        </p:nvSpPr>
        <p:spPr>
          <a:xfrm>
            <a:off x="5497854" y="5030181"/>
            <a:ext cx="3097272" cy="306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altLang="zh-CN" sz="1200" dirty="0">
                <a:solidFill>
                  <a:srgbClr val="5E4E44"/>
                </a:solidFill>
                <a:cs typeface="+mn-ea"/>
                <a:sym typeface="+mn-lt"/>
              </a:rPr>
              <a:t>Overall view and the next steps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3C8ABA8-AE5A-4122-BD1A-58C5BE9AC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708" y="211305"/>
            <a:ext cx="2932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5E4E44"/>
                </a:solidFill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8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1285095" y="469879"/>
            <a:ext cx="561443" cy="14885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DBSCNE: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3281541" y="2859117"/>
            <a:ext cx="885820" cy="44716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Label -1, means all being clustered as outliers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08548E-198F-9EB6-C872-68477909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6" y="1774538"/>
            <a:ext cx="4985980" cy="25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20A1783E-639C-342C-16E2-AE03ADF5F420}"/>
              </a:ext>
            </a:extLst>
          </p:cNvPr>
          <p:cNvSpPr txBox="1"/>
          <p:nvPr/>
        </p:nvSpPr>
        <p:spPr>
          <a:xfrm rot="5400000" flipH="1" flipV="1">
            <a:off x="7424705" y="99766"/>
            <a:ext cx="561443" cy="2315784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Randomly Label: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48067A72-96AE-8489-2F2C-EB41072FF664}"/>
              </a:ext>
            </a:extLst>
          </p:cNvPr>
          <p:cNvSpPr txBox="1"/>
          <p:nvPr/>
        </p:nvSpPr>
        <p:spPr>
          <a:xfrm rot="5400000" flipH="1" flipV="1">
            <a:off x="8686630" y="-425244"/>
            <a:ext cx="885820" cy="5388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Create a label column assign randomly numbers to test original cluster results.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BA937C6-4962-406C-DF87-8A1BE96C1505}"/>
              </a:ext>
            </a:extLst>
          </p:cNvPr>
          <p:cNvSpPr/>
          <p:nvPr/>
        </p:nvSpPr>
        <p:spPr>
          <a:xfrm>
            <a:off x="8863319" y="2775502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DD8DFBBB-2D4F-431C-9762-EF8F6C01CCB4}"/>
              </a:ext>
            </a:extLst>
          </p:cNvPr>
          <p:cNvSpPr txBox="1"/>
          <p:nvPr/>
        </p:nvSpPr>
        <p:spPr>
          <a:xfrm rot="5400000" flipH="1" flipV="1">
            <a:off x="8597493" y="1748715"/>
            <a:ext cx="885820" cy="3547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Labels from 1 to 300, Silhouette score: -0.052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3753168-051F-D43D-6D44-A96107BAB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8284" y="3506794"/>
            <a:ext cx="242921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5" grpId="0" animBg="1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0FF48CCB-A064-A8C3-5F4B-12AF6189B631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928931"/>
              </p:ext>
            </p:extLst>
          </p:nvPr>
        </p:nvGraphicFramePr>
        <p:xfrm>
          <a:off x="883994" y="4323392"/>
          <a:ext cx="254857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4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03449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26D962-FB1A-0CD0-451A-D466BCEEC749}"/>
              </a:ext>
            </a:extLst>
          </p:cNvPr>
          <p:cNvSpPr/>
          <p:nvPr/>
        </p:nvSpPr>
        <p:spPr>
          <a:xfrm>
            <a:off x="817534" y="5020872"/>
            <a:ext cx="2673490" cy="4338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4821816" y="350052"/>
            <a:ext cx="561443" cy="14885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671535" y="3206660"/>
            <a:ext cx="516488" cy="53997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28,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145,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0.043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B873A7-323A-62B2-3391-05A1A3B0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8" y="1524830"/>
            <a:ext cx="3026562" cy="228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E70D08-C1F1-8B0B-8394-242CD478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33" y="1539157"/>
            <a:ext cx="7473693" cy="39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0FF48CCB-A064-A8C3-5F4B-12AF6189B631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415198"/>
              </p:ext>
            </p:extLst>
          </p:nvPr>
        </p:nvGraphicFramePr>
        <p:xfrm>
          <a:off x="883994" y="4323392"/>
          <a:ext cx="254857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4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26D962-FB1A-0CD0-451A-D466BCEEC749}"/>
              </a:ext>
            </a:extLst>
          </p:cNvPr>
          <p:cNvSpPr/>
          <p:nvPr/>
        </p:nvSpPr>
        <p:spPr>
          <a:xfrm>
            <a:off x="821534" y="4668560"/>
            <a:ext cx="2673490" cy="4338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5435868" y="-263998"/>
            <a:ext cx="561443" cy="27166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Mini Batch </a:t>
            </a: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575324" y="3213415"/>
            <a:ext cx="516488" cy="53997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16,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208,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0.038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876CBB-A847-33F2-0F03-1827C786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4" y="1602111"/>
            <a:ext cx="3121711" cy="235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5FC781F-DBFD-D87C-D8B4-DD440F47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53" y="1683191"/>
            <a:ext cx="7225631" cy="380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119F9CB-42FD-4AD8-3985-C0689739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7E15D06A-069A-6198-B72E-7E82AE996687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8B69F3FB-98FC-16D6-3C9A-CB98A5A7D269}"/>
              </a:ext>
            </a:extLst>
          </p:cNvPr>
          <p:cNvSpPr txBox="1"/>
          <p:nvPr/>
        </p:nvSpPr>
        <p:spPr>
          <a:xfrm rot="5400000" flipH="1" flipV="1">
            <a:off x="1568023" y="-81558"/>
            <a:ext cx="561443" cy="224277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GMM: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B0BD12E7-95BD-83E6-65E1-509EA83CAFF6}"/>
              </a:ext>
            </a:extLst>
          </p:cNvPr>
          <p:cNvSpPr txBox="1"/>
          <p:nvPr/>
        </p:nvSpPr>
        <p:spPr>
          <a:xfrm rot="5400000" flipH="1" flipV="1">
            <a:off x="7641021" y="1916893"/>
            <a:ext cx="516488" cy="67210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200, Min: 19,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109,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0.040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58FF7E-795D-A0F4-919C-77DE43A34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1271"/>
              </p:ext>
            </p:extLst>
          </p:nvPr>
        </p:nvGraphicFramePr>
        <p:xfrm>
          <a:off x="790551" y="1493424"/>
          <a:ext cx="254857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74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56B277-7119-0DD0-3B82-0B039063E514}"/>
              </a:ext>
            </a:extLst>
          </p:cNvPr>
          <p:cNvSpPr/>
          <p:nvPr/>
        </p:nvSpPr>
        <p:spPr>
          <a:xfrm>
            <a:off x="727356" y="2571854"/>
            <a:ext cx="2673490" cy="4338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DC9AC40-DDC5-114D-9DB0-76DC03CC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41" y="992199"/>
            <a:ext cx="7653372" cy="402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612F76FF-A401-7F7D-EEC0-011A29F922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3138" y="3535777"/>
            <a:ext cx="242921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8119F9CB-42FD-4AD8-3985-C0689739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7E15D06A-069A-6198-B72E-7E82AE996687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8B69F3FB-98FC-16D6-3C9A-CB98A5A7D269}"/>
              </a:ext>
            </a:extLst>
          </p:cNvPr>
          <p:cNvSpPr txBox="1"/>
          <p:nvPr/>
        </p:nvSpPr>
        <p:spPr>
          <a:xfrm rot="5400000" flipH="1" flipV="1">
            <a:off x="1794953" y="-308489"/>
            <a:ext cx="561443" cy="2696637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Hierarchy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B0BD12E7-95BD-83E6-65E1-509EA83CAFF6}"/>
              </a:ext>
            </a:extLst>
          </p:cNvPr>
          <p:cNvSpPr txBox="1"/>
          <p:nvPr/>
        </p:nvSpPr>
        <p:spPr>
          <a:xfrm rot="5400000" flipH="1" flipV="1">
            <a:off x="7575325" y="2388408"/>
            <a:ext cx="516488" cy="63430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11,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87,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0.010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0A8A96C-8699-228E-9E97-E36424109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93836"/>
              </p:ext>
            </p:extLst>
          </p:nvPr>
        </p:nvGraphicFramePr>
        <p:xfrm>
          <a:off x="790551" y="1493424"/>
          <a:ext cx="266922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5366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071256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75120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53548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4E43C04E-1927-48A6-24B1-F3CDD744C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9" y="1039829"/>
            <a:ext cx="7833569" cy="41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97">
            <a:extLst>
              <a:ext uri="{FF2B5EF4-FFF2-40B4-BE49-F238E27FC236}">
                <a16:creationId xmlns:a16="http://schemas.microsoft.com/office/drawing/2014/main" id="{F77A732E-5C74-BFE0-ED74-DAE9B70173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6791" y="5309615"/>
            <a:ext cx="2652721" cy="1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3CB514-D81D-547E-46D6-EC17C1BB5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E7BC64F0-9316-F8D6-68F2-292E80E858BD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58066AE5-746B-5E07-AB44-90982DFA8CF0}"/>
              </a:ext>
            </a:extLst>
          </p:cNvPr>
          <p:cNvSpPr txBox="1"/>
          <p:nvPr/>
        </p:nvSpPr>
        <p:spPr>
          <a:xfrm rot="5400000" flipH="1" flipV="1">
            <a:off x="3306921" y="-1933513"/>
            <a:ext cx="561443" cy="594668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Latin Hypercube Sampling (LHS) (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Zach, 2020)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EA16AE71-0134-C9CD-6B57-C334E08B8F42}"/>
              </a:ext>
            </a:extLst>
          </p:cNvPr>
          <p:cNvSpPr txBox="1"/>
          <p:nvPr/>
        </p:nvSpPr>
        <p:spPr>
          <a:xfrm rot="5400000" flipH="1" flipV="1">
            <a:off x="5497133" y="-2787929"/>
            <a:ext cx="885820" cy="89894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 statistical method for randomly sampling numbers from a distribution with the goal of achieving a more uniform distribution.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8450222-C7A0-48E8-9882-EBD2BC837245}"/>
              </a:ext>
            </a:extLst>
          </p:cNvPr>
          <p:cNvSpPr/>
          <p:nvPr/>
        </p:nvSpPr>
        <p:spPr>
          <a:xfrm>
            <a:off x="5391366" y="2190174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60CEB3B6-BBA8-4123-E285-96FCE75AC9A3}"/>
              </a:ext>
            </a:extLst>
          </p:cNvPr>
          <p:cNvSpPr txBox="1"/>
          <p:nvPr/>
        </p:nvSpPr>
        <p:spPr>
          <a:xfrm rot="5400000" flipH="1" flipV="1">
            <a:off x="5497133" y="-2150362"/>
            <a:ext cx="885820" cy="98247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It involves dividing the sample space into equally sized intervals and selecting one point from each interval with the same probability.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D7C17D7-2E9A-82AA-1F81-D3F7B9F14284}"/>
              </a:ext>
            </a:extLst>
          </p:cNvPr>
          <p:cNvSpPr/>
          <p:nvPr/>
        </p:nvSpPr>
        <p:spPr>
          <a:xfrm>
            <a:off x="5391365" y="3198467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D8B40626-0CE3-DE00-DE99-C47A1BEDEB13}"/>
              </a:ext>
            </a:extLst>
          </p:cNvPr>
          <p:cNvSpPr txBox="1"/>
          <p:nvPr/>
        </p:nvSpPr>
        <p:spPr>
          <a:xfrm rot="5400000" flipH="1" flipV="1">
            <a:off x="5310204" y="4606475"/>
            <a:ext cx="516488" cy="3064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Testing using </a:t>
            </a: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KMeans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E610718-8F9C-3CB1-44B0-A0614187B18A}"/>
              </a:ext>
            </a:extLst>
          </p:cNvPr>
          <p:cNvSpPr/>
          <p:nvPr/>
        </p:nvSpPr>
        <p:spPr>
          <a:xfrm>
            <a:off x="5391364" y="5759998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DBAFED0-A29B-F0A6-9BAA-FE3CBCD3FD2C}"/>
              </a:ext>
            </a:extLst>
          </p:cNvPr>
          <p:cNvSpPr/>
          <p:nvPr/>
        </p:nvSpPr>
        <p:spPr>
          <a:xfrm>
            <a:off x="5391364" y="6449258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BD468-FBA6-81A6-309A-89464A93F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60" y="3594227"/>
            <a:ext cx="11213080" cy="20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36CF0EF3-1ABF-B8CA-5DAB-C001BE9C9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6CB599F5-C705-8BB0-8A50-E914BE2113AE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81CB0843-1DF8-D66B-D66B-AF7DBC73FC0C}"/>
              </a:ext>
            </a:extLst>
          </p:cNvPr>
          <p:cNvSpPr txBox="1"/>
          <p:nvPr/>
        </p:nvSpPr>
        <p:spPr>
          <a:xfrm rot="5400000" flipH="1" flipV="1">
            <a:off x="3306921" y="-1933513"/>
            <a:ext cx="561443" cy="594668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Latin Hypercube Sampling (LHS) (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Zach, 2020)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FF4FA05-EDFF-BEF8-7778-CB66BAC30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55059"/>
              </p:ext>
            </p:extLst>
          </p:nvPr>
        </p:nvGraphicFramePr>
        <p:xfrm>
          <a:off x="1030957" y="4203532"/>
          <a:ext cx="266922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92949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720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BA3E5A-882F-480E-0C24-6BB03CE3584C}"/>
              </a:ext>
            </a:extLst>
          </p:cNvPr>
          <p:cNvSpPr/>
          <p:nvPr/>
        </p:nvSpPr>
        <p:spPr>
          <a:xfrm>
            <a:off x="1001091" y="4917700"/>
            <a:ext cx="2673490" cy="4338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6EA66E56-20DE-DF9B-0892-AED013788813}"/>
              </a:ext>
            </a:extLst>
          </p:cNvPr>
          <p:cNvSpPr txBox="1"/>
          <p:nvPr/>
        </p:nvSpPr>
        <p:spPr>
          <a:xfrm rot="5400000" flipH="1" flipV="1">
            <a:off x="7666445" y="2602140"/>
            <a:ext cx="516488" cy="6387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200, Min: 21,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72,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0.013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0533B4-55DC-06CE-7D64-43C6FB56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38" y="1643838"/>
            <a:ext cx="2782794" cy="20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E6F3-CA46-5B3C-DA4F-DAA74FE6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61" y="1460451"/>
            <a:ext cx="7442015" cy="393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76EED268-011E-B356-757D-A2A3717A6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53F75D7A-554A-77C8-DEEA-F0D00FFE5FE0}"/>
              </a:ext>
            </a:extLst>
          </p:cNvPr>
          <p:cNvSpPr txBox="1"/>
          <p:nvPr/>
        </p:nvSpPr>
        <p:spPr>
          <a:xfrm rot="5400000" flipH="1" flipV="1">
            <a:off x="3042583" y="1230610"/>
            <a:ext cx="516488" cy="4958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Calculate variance for each columns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C2B8E414-1D3B-A843-7791-A012FB2A9D16}"/>
              </a:ext>
            </a:extLst>
          </p:cNvPr>
          <p:cNvSpPr txBox="1"/>
          <p:nvPr/>
        </p:nvSpPr>
        <p:spPr>
          <a:xfrm rot="5400000" flipH="1" flipV="1">
            <a:off x="3078220" y="1924269"/>
            <a:ext cx="516488" cy="4886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Select columns with top 30% variance.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925B28E0-3A24-63D1-EA4F-C9FDA50BC24C}"/>
              </a:ext>
            </a:extLst>
          </p:cNvPr>
          <p:cNvSpPr txBox="1"/>
          <p:nvPr/>
        </p:nvSpPr>
        <p:spPr>
          <a:xfrm rot="5400000" flipH="1" flipV="1">
            <a:off x="1854117" y="1440501"/>
            <a:ext cx="561443" cy="3176791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Dataset Adjusting Again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9209A77B-96B9-D403-D5CA-D4D351E6A1A2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E9836227-37CA-398A-FE01-486A0B5EF54F}"/>
              </a:ext>
            </a:extLst>
          </p:cNvPr>
          <p:cNvSpPr txBox="1"/>
          <p:nvPr/>
        </p:nvSpPr>
        <p:spPr>
          <a:xfrm rot="5400000" flipH="1" flipV="1">
            <a:off x="1539524" y="-308973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Results Analysis: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F9666D4-4B97-A935-36EE-240192D062AD}"/>
              </a:ext>
            </a:extLst>
          </p:cNvPr>
          <p:cNvSpPr txBox="1"/>
          <p:nvPr/>
        </p:nvSpPr>
        <p:spPr>
          <a:xfrm rot="5400000" flipH="1" flipV="1">
            <a:off x="5938806" y="-4031319"/>
            <a:ext cx="516488" cy="107505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Columns contain bias data points, like contain too much ‘white’ in Ethnicity Column.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9BD488BB-EDA0-9D72-8669-03A932618B3C}"/>
              </a:ext>
            </a:extLst>
          </p:cNvPr>
          <p:cNvSpPr txBox="1"/>
          <p:nvPr/>
        </p:nvSpPr>
        <p:spPr>
          <a:xfrm rot="5400000" flipH="1" flipV="1">
            <a:off x="5598615" y="-582411"/>
            <a:ext cx="516488" cy="52508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Data points over lapping on each other.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0940D4-FF7E-F225-18FE-954AA14EF0A6}"/>
              </a:ext>
            </a:extLst>
          </p:cNvPr>
          <p:cNvSpPr/>
          <p:nvPr/>
        </p:nvSpPr>
        <p:spPr>
          <a:xfrm>
            <a:off x="5520568" y="163636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783927D-B0DF-BE53-EF71-BF0E37E2716C}"/>
              </a:ext>
            </a:extLst>
          </p:cNvPr>
          <p:cNvSpPr/>
          <p:nvPr/>
        </p:nvSpPr>
        <p:spPr>
          <a:xfrm>
            <a:off x="5520567" y="2326063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C443AC63-7D33-D629-5B23-07C53ACB2CFB}"/>
              </a:ext>
            </a:extLst>
          </p:cNvPr>
          <p:cNvSpPr txBox="1"/>
          <p:nvPr/>
        </p:nvSpPr>
        <p:spPr>
          <a:xfrm rot="5400000" flipH="1" flipV="1">
            <a:off x="5598615" y="1044392"/>
            <a:ext cx="516488" cy="3321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Lower Silhouette Score.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92A0B6-E747-120F-DD78-4D91F0436908}"/>
              </a:ext>
            </a:extLst>
          </p:cNvPr>
          <p:cNvSpPr/>
          <p:nvPr/>
        </p:nvSpPr>
        <p:spPr>
          <a:xfrm>
            <a:off x="2946657" y="397314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FA1F22-8740-B196-F283-650FEB56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53" y="4595919"/>
            <a:ext cx="2414189" cy="2252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0D9728-8F35-B616-079C-23BA4A9C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06" y="3028897"/>
            <a:ext cx="4224245" cy="35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  <p:bldP spid="7" grpId="0"/>
      <p:bldP spid="8" grpId="0" animBg="1"/>
      <p:bldP spid="9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1385213" y="298751"/>
            <a:ext cx="561443" cy="14885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DBSCNE: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5758302" y="576103"/>
            <a:ext cx="516488" cy="9991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Over 97% data points has being clustered as outliers.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-0.250</a:t>
            </a:r>
            <a:endParaRPr lang="en-CA" altLang="zh-CN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F113E7A-C7BA-E56A-DC0C-E22E528A1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10993"/>
              </p:ext>
            </p:extLst>
          </p:nvPr>
        </p:nvGraphicFramePr>
        <p:xfrm>
          <a:off x="8434086" y="1813998"/>
          <a:ext cx="329088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895667">
                  <a:extLst>
                    <a:ext uri="{9D8B030D-6E8A-4147-A177-3AD203B41FA5}">
                      <a16:colId xmlns:a16="http://schemas.microsoft.com/office/drawing/2014/main" val="1219141041"/>
                    </a:ext>
                  </a:extLst>
                </a:gridCol>
                <a:gridCol w="1790062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</a:t>
                      </a:r>
                    </a:p>
                    <a:p>
                      <a:pPr algn="ctr"/>
                      <a:r>
                        <a:rPr lang="en-US" altLang="zh-CN" dirty="0"/>
                        <a:t>points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-0.285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92949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-0.285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3932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-0.285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00673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72064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DD9967F-DB55-E9C2-CAE5-7A5D95E2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7" y="1656195"/>
            <a:ext cx="6812681" cy="354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0FF48CCB-A064-A8C3-5F4B-12AF6189B631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11860"/>
              </p:ext>
            </p:extLst>
          </p:nvPr>
        </p:nvGraphicFramePr>
        <p:xfrm>
          <a:off x="918580" y="3829482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93482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553568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528638"/>
                  </a:ext>
                </a:extLst>
              </a:tr>
            </a:tbl>
          </a:graphicData>
        </a:graphic>
      </p:graphicFrame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5205596" y="-33729"/>
            <a:ext cx="561443" cy="2256127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698145" y="2424156"/>
            <a:ext cx="516488" cy="6634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10,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98,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0.218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1110987-F6C3-AF96-86EC-A9267441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5" y="1459645"/>
            <a:ext cx="2871787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735C34FC-E3A0-5C50-54E0-E5C438FA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54" y="1535762"/>
            <a:ext cx="7196271" cy="37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8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4DEFCCC4-78A0-F975-1244-9E44BF18C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BD556-BBA0-4B50-85DA-8F51CC4B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024" y="3943928"/>
            <a:ext cx="1984583" cy="29140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24019D-B5CC-48FC-8836-DFC533C3F6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680" y="-246846"/>
            <a:ext cx="5075320" cy="507532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90ADBFF-1C52-4C08-AA9B-53279A3C1879}"/>
              </a:ext>
            </a:extLst>
          </p:cNvPr>
          <p:cNvSpPr/>
          <p:nvPr/>
        </p:nvSpPr>
        <p:spPr>
          <a:xfrm>
            <a:off x="2923037" y="3150295"/>
            <a:ext cx="4347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4800" spc="600" dirty="0">
                <a:solidFill>
                  <a:srgbClr val="5E4E44"/>
                </a:solidFill>
                <a:cs typeface="+mn-ea"/>
                <a:sym typeface="+mn-lt"/>
              </a:rPr>
              <a:t>Introduction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78B470-7C85-4014-BDC8-C2CBA24C3E6E}"/>
              </a:ext>
            </a:extLst>
          </p:cNvPr>
          <p:cNvSpPr txBox="1"/>
          <p:nvPr/>
        </p:nvSpPr>
        <p:spPr>
          <a:xfrm>
            <a:off x="3976705" y="1757952"/>
            <a:ext cx="22397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srgbClr val="5E4E44"/>
                </a:solidFill>
                <a:cs typeface="+mn-ea"/>
                <a:sym typeface="+mn-lt"/>
              </a:rPr>
              <a:t>One</a:t>
            </a:r>
            <a:endParaRPr kumimoji="0" lang="zh-CN" altLang="en-US" sz="88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C123EC-D1C4-405B-8914-56FC28BEC2AF}"/>
              </a:ext>
            </a:extLst>
          </p:cNvPr>
          <p:cNvSpPr/>
          <p:nvPr/>
        </p:nvSpPr>
        <p:spPr>
          <a:xfrm>
            <a:off x="2558903" y="4010289"/>
            <a:ext cx="5075320" cy="43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Capstone introduction and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8424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0FF48CCB-A064-A8C3-5F4B-12AF6189B631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141923"/>
              </p:ext>
            </p:extLst>
          </p:nvPr>
        </p:nvGraphicFramePr>
        <p:xfrm>
          <a:off x="874256" y="4021625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301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28700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51998"/>
                  </a:ext>
                </a:extLst>
              </a:tr>
            </a:tbl>
          </a:graphicData>
        </a:graphic>
      </p:graphicFrame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5435868" y="-263998"/>
            <a:ext cx="561443" cy="27166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Mini Batch </a:t>
            </a: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688387" y="2517132"/>
            <a:ext cx="516488" cy="674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4,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95,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0.215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34C51B4-6951-0EDF-1F7C-5289D476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7" y="1582295"/>
            <a:ext cx="2871787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80DC9396-1CED-F984-1672-50C384AA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4" y="1487349"/>
            <a:ext cx="7340329" cy="3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8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56708"/>
              </p:ext>
            </p:extLst>
          </p:nvPr>
        </p:nvGraphicFramePr>
        <p:xfrm>
          <a:off x="804551" y="1545403"/>
          <a:ext cx="266922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39701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301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71249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362765"/>
                  </a:ext>
                </a:extLst>
              </a:tr>
            </a:tbl>
          </a:graphicData>
        </a:graphic>
      </p:graphicFrame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827158" y="565860"/>
            <a:ext cx="561443" cy="947937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GMM: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688387" y="2517132"/>
            <a:ext cx="516488" cy="674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2,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82,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0.212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E681C31-1EAE-7C20-9904-52544243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75" y="1018321"/>
            <a:ext cx="7854313" cy="41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97">
            <a:extLst>
              <a:ext uri="{FF2B5EF4-FFF2-40B4-BE49-F238E27FC236}">
                <a16:creationId xmlns:a16="http://schemas.microsoft.com/office/drawing/2014/main" id="{6EF26B86-356D-CF0D-7CAF-2853D434D6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6791" y="5309615"/>
            <a:ext cx="2652721" cy="1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78197B01-9FCE-3526-3074-526F86DF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5">
            <a:extLst>
              <a:ext uri="{FF2B5EF4-FFF2-40B4-BE49-F238E27FC236}">
                <a16:creationId xmlns:a16="http://schemas.microsoft.com/office/drawing/2014/main" id="{CBE4FFAB-F909-4774-8459-D1ED0E32C673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F7E515-1DF4-A833-BCA2-19B7608AC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7096"/>
              </p:ext>
            </p:extLst>
          </p:nvPr>
        </p:nvGraphicFramePr>
        <p:xfrm>
          <a:off x="804551" y="1545403"/>
          <a:ext cx="266922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6159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39701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6301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20772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486314"/>
                  </a:ext>
                </a:extLst>
              </a:tr>
            </a:tbl>
          </a:graphicData>
        </a:graphic>
      </p:graphicFrame>
      <p:sp>
        <p:nvSpPr>
          <p:cNvPr id="8" name="文本框 17">
            <a:extLst>
              <a:ext uri="{FF2B5EF4-FFF2-40B4-BE49-F238E27FC236}">
                <a16:creationId xmlns:a16="http://schemas.microsoft.com/office/drawing/2014/main" id="{DB939DE2-F948-EF8B-33C9-CFFBEA365E32}"/>
              </a:ext>
            </a:extLst>
          </p:cNvPr>
          <p:cNvSpPr txBox="1"/>
          <p:nvPr/>
        </p:nvSpPr>
        <p:spPr>
          <a:xfrm rot="5400000" flipH="1" flipV="1">
            <a:off x="1140858" y="252161"/>
            <a:ext cx="561443" cy="157533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Hierarchy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9908BA52-3FA5-B5A7-C6D5-F69778A64939}"/>
              </a:ext>
            </a:extLst>
          </p:cNvPr>
          <p:cNvSpPr txBox="1"/>
          <p:nvPr/>
        </p:nvSpPr>
        <p:spPr>
          <a:xfrm rot="5400000" flipH="1" flipV="1">
            <a:off x="7688387" y="2517132"/>
            <a:ext cx="516488" cy="674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Min: 14,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69,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0.213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85430F7-4465-424B-FFA9-D63DF197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845" y="1320550"/>
            <a:ext cx="7635447" cy="40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97">
            <a:extLst>
              <a:ext uri="{FF2B5EF4-FFF2-40B4-BE49-F238E27FC236}">
                <a16:creationId xmlns:a16="http://schemas.microsoft.com/office/drawing/2014/main" id="{B17E7FAE-6C86-2DF3-6B73-21AF4E76EE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6791" y="5309615"/>
            <a:ext cx="2652721" cy="1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FCA5FCE5-D8AD-4A4B-7AF7-12679AEB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3FE126D7-B71A-CC82-1931-51792FD5ACE0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66A3B67D-4B91-8A5D-66CA-DF037909E552}"/>
              </a:ext>
            </a:extLst>
          </p:cNvPr>
          <p:cNvSpPr txBox="1"/>
          <p:nvPr/>
        </p:nvSpPr>
        <p:spPr>
          <a:xfrm rot="5400000" flipH="1" flipV="1">
            <a:off x="3306921" y="-1933513"/>
            <a:ext cx="561443" cy="594668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Adding New Data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for extend the features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FA61CA0F-82C5-C0D3-B94C-E2EDD6AAD99B}"/>
              </a:ext>
            </a:extLst>
          </p:cNvPr>
          <p:cNvSpPr txBox="1"/>
          <p:nvPr/>
        </p:nvSpPr>
        <p:spPr>
          <a:xfrm rot="5400000" flipH="1" flipV="1">
            <a:off x="7141000" y="-1564369"/>
            <a:ext cx="885820" cy="73517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Adding new features according to American Community Survey (ACS) Demographic and Household Data.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67CD076-AAEC-64F8-70C1-E135D0448006}"/>
              </a:ext>
            </a:extLst>
          </p:cNvPr>
          <p:cNvSpPr/>
          <p:nvPr/>
        </p:nvSpPr>
        <p:spPr>
          <a:xfrm>
            <a:off x="7406825" y="266166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FE38500B-0A73-45DD-69DA-F97E2AB36356}"/>
              </a:ext>
            </a:extLst>
          </p:cNvPr>
          <p:cNvSpPr txBox="1"/>
          <p:nvPr/>
        </p:nvSpPr>
        <p:spPr>
          <a:xfrm rot="5400000" flipH="1" flipV="1">
            <a:off x="7325665" y="898269"/>
            <a:ext cx="516488" cy="45249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Dataset: 10,000 Rows, 16 Columns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15724D6-B978-DD15-2D67-34116E6F684D}"/>
              </a:ext>
            </a:extLst>
          </p:cNvPr>
          <p:cNvSpPr/>
          <p:nvPr/>
        </p:nvSpPr>
        <p:spPr>
          <a:xfrm>
            <a:off x="7406825" y="3418985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CD1E73BC-5153-C93A-77BA-014DCA4FE2CA}"/>
              </a:ext>
            </a:extLst>
          </p:cNvPr>
          <p:cNvSpPr txBox="1"/>
          <p:nvPr/>
        </p:nvSpPr>
        <p:spPr>
          <a:xfrm rot="5400000" flipH="1" flipV="1">
            <a:off x="7478723" y="2191882"/>
            <a:ext cx="516488" cy="32819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Adjusting to 0&amp;1 array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76BC168-E3DB-019A-99CE-63975067E6EF}"/>
              </a:ext>
            </a:extLst>
          </p:cNvPr>
          <p:cNvSpPr/>
          <p:nvPr/>
        </p:nvSpPr>
        <p:spPr>
          <a:xfrm>
            <a:off x="7418780" y="4091093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A5E363-AB46-BD89-349C-1DBC87813C68}"/>
              </a:ext>
            </a:extLst>
          </p:cNvPr>
          <p:cNvSpPr/>
          <p:nvPr/>
        </p:nvSpPr>
        <p:spPr>
          <a:xfrm>
            <a:off x="7424059" y="6167464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51C7-7EEA-82E1-793F-236576FB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00" y="1586232"/>
            <a:ext cx="2662112" cy="43286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7269A5-2126-5DC9-F6B4-E4E4D7C89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11" y="4539055"/>
            <a:ext cx="7120965" cy="13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1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25A8A447-E3A4-D3D3-01CC-ED4131BF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F1EB52B5-874D-90BA-25A7-4B1102A5DB00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9D4128F0-BDF4-BE06-3D63-886EB0FAEC52}"/>
              </a:ext>
            </a:extLst>
          </p:cNvPr>
          <p:cNvSpPr txBox="1"/>
          <p:nvPr/>
        </p:nvSpPr>
        <p:spPr>
          <a:xfrm rot="5400000" flipH="1" flipV="1">
            <a:off x="2699547" y="-1326139"/>
            <a:ext cx="561443" cy="473193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New Data selected top 30% variance: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0E26BFE0-DCA6-9C6D-7264-DD17F4F724F6}"/>
              </a:ext>
            </a:extLst>
          </p:cNvPr>
          <p:cNvSpPr txBox="1"/>
          <p:nvPr/>
        </p:nvSpPr>
        <p:spPr>
          <a:xfrm rot="5400000" flipH="1" flipV="1">
            <a:off x="7696592" y="881017"/>
            <a:ext cx="516488" cy="53106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Selected Columns increase to 25 columns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38080-4C60-D929-99F0-A4D6470A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56" y="1320551"/>
            <a:ext cx="9904888" cy="2032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98092F-8B01-EDD0-097C-B3ECDC5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556" y="3504698"/>
            <a:ext cx="3400148" cy="3281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D8476A-39FB-CC36-2F11-111A6850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321" y="3810084"/>
            <a:ext cx="2963248" cy="27599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E447E57-82B7-E074-C619-393D5EB0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09" y="3807562"/>
            <a:ext cx="3323877" cy="17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82E473EE-4931-57CB-9B08-83F811C8605F}"/>
              </a:ext>
            </a:extLst>
          </p:cNvPr>
          <p:cNvSpPr txBox="1"/>
          <p:nvPr/>
        </p:nvSpPr>
        <p:spPr>
          <a:xfrm rot="5400000" flipH="1" flipV="1">
            <a:off x="9417037" y="4866248"/>
            <a:ext cx="885820" cy="2254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DBSCNE: All labeled outliers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521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9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574E5078-6ABE-A2EE-433B-7EE4641B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4B54EF25-49CE-52F0-5C19-8DA7004BA838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A4279B-A134-C162-54A4-52D4F0B1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8" y="1375056"/>
            <a:ext cx="2975939" cy="224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7D06AE-CAF3-D287-4560-BE006A264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308937"/>
              </p:ext>
            </p:extLst>
          </p:nvPr>
        </p:nvGraphicFramePr>
        <p:xfrm>
          <a:off x="794355" y="4013657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87542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7061"/>
                  </a:ext>
                </a:extLst>
              </a:tr>
            </a:tbl>
          </a:graphicData>
        </a:graphic>
      </p:graphicFrame>
      <p:sp>
        <p:nvSpPr>
          <p:cNvPr id="6" name="文本框 17">
            <a:extLst>
              <a:ext uri="{FF2B5EF4-FFF2-40B4-BE49-F238E27FC236}">
                <a16:creationId xmlns:a16="http://schemas.microsoft.com/office/drawing/2014/main" id="{C50A0885-2A2A-1B51-27FD-6DF885DF2247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2FA4CE27-08E5-6ACB-E1E9-89AD411371D3}"/>
              </a:ext>
            </a:extLst>
          </p:cNvPr>
          <p:cNvSpPr txBox="1"/>
          <p:nvPr/>
        </p:nvSpPr>
        <p:spPr>
          <a:xfrm rot="5400000" flipH="1" flipV="1">
            <a:off x="5205596" y="-33729"/>
            <a:ext cx="561443" cy="2256127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A66734F-9FC8-FEB9-FFF5-A2BD4BF3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92" y="1413223"/>
            <a:ext cx="7335210" cy="38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1E184FB0-93FC-272C-8163-1FFE17F63E1B}"/>
              </a:ext>
            </a:extLst>
          </p:cNvPr>
          <p:cNvSpPr txBox="1"/>
          <p:nvPr/>
        </p:nvSpPr>
        <p:spPr>
          <a:xfrm rot="5400000" flipH="1" flipV="1">
            <a:off x="7820653" y="2504918"/>
            <a:ext cx="516488" cy="6369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12,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76,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0.101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444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25A8A447-E3A4-D3D3-01CC-ED4131BF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F1EB52B5-874D-90BA-25A7-4B1102A5DB00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C8ED26AC-4E2F-77FE-DD73-E135623E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389537"/>
              </p:ext>
            </p:extLst>
          </p:nvPr>
        </p:nvGraphicFramePr>
        <p:xfrm>
          <a:off x="792025" y="4015968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87542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7061"/>
                  </a:ext>
                </a:extLst>
              </a:tr>
            </a:tbl>
          </a:graphicData>
        </a:graphic>
      </p:graphicFrame>
      <p:pic>
        <p:nvPicPr>
          <p:cNvPr id="20482" name="Picture 2">
            <a:extLst>
              <a:ext uri="{FF2B5EF4-FFF2-40B4-BE49-F238E27FC236}">
                <a16:creationId xmlns:a16="http://schemas.microsoft.com/office/drawing/2014/main" id="{58C85AD5-74BC-0C88-A5DC-E4331BD1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8" y="1487624"/>
            <a:ext cx="2971279" cy="224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7">
            <a:extLst>
              <a:ext uri="{FF2B5EF4-FFF2-40B4-BE49-F238E27FC236}">
                <a16:creationId xmlns:a16="http://schemas.microsoft.com/office/drawing/2014/main" id="{4D3C9554-5DDD-6A5F-F726-58BCB54C0B79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Elbow Method: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01D15EC9-A088-0047-9AB8-55B40A120312}"/>
              </a:ext>
            </a:extLst>
          </p:cNvPr>
          <p:cNvSpPr txBox="1"/>
          <p:nvPr/>
        </p:nvSpPr>
        <p:spPr>
          <a:xfrm rot="5400000" flipH="1" flipV="1">
            <a:off x="5435868" y="-263998"/>
            <a:ext cx="561443" cy="271666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Mini Batch </a:t>
            </a:r>
            <a:r>
              <a:rPr lang="en-US" altLang="zh-CN" sz="1600" spc="300" dirty="0" err="1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KMeans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004CDE7D-2991-32FD-3AFB-57AC9944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56" y="1582169"/>
            <a:ext cx="7019877" cy="3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7">
            <a:extLst>
              <a:ext uri="{FF2B5EF4-FFF2-40B4-BE49-F238E27FC236}">
                <a16:creationId xmlns:a16="http://schemas.microsoft.com/office/drawing/2014/main" id="{31C5DB00-1070-8098-232C-2F643B7388E2}"/>
              </a:ext>
            </a:extLst>
          </p:cNvPr>
          <p:cNvSpPr txBox="1"/>
          <p:nvPr/>
        </p:nvSpPr>
        <p:spPr>
          <a:xfrm rot="5400000" flipH="1" flipV="1">
            <a:off x="7820653" y="2504918"/>
            <a:ext cx="516488" cy="6369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5,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96,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0.094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15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25A8A447-E3A4-D3D3-01CC-ED4131BF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F1EB52B5-874D-90BA-25A7-4B1102A5DB00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C8ED26AC-4E2F-77FE-DD73-E135623E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1206"/>
              </p:ext>
            </p:extLst>
          </p:nvPr>
        </p:nvGraphicFramePr>
        <p:xfrm>
          <a:off x="640998" y="1659886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3848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74990"/>
                  </a:ext>
                </a:extLst>
              </a:tr>
            </a:tbl>
          </a:graphicData>
        </a:graphic>
      </p:graphicFrame>
      <p:sp>
        <p:nvSpPr>
          <p:cNvPr id="5" name="文本框 17">
            <a:extLst>
              <a:ext uri="{FF2B5EF4-FFF2-40B4-BE49-F238E27FC236}">
                <a16:creationId xmlns:a16="http://schemas.microsoft.com/office/drawing/2014/main" id="{4D3C9554-5DDD-6A5F-F726-58BCB54C0B79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GMM: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31C5DB00-1070-8098-232C-2F643B7388E2}"/>
              </a:ext>
            </a:extLst>
          </p:cNvPr>
          <p:cNvSpPr txBox="1"/>
          <p:nvPr/>
        </p:nvSpPr>
        <p:spPr>
          <a:xfrm rot="5400000" flipH="1" flipV="1">
            <a:off x="7820653" y="2504918"/>
            <a:ext cx="516488" cy="6369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4,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88,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0.083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D4E7DB1B-0F74-2AB1-A58D-D65978A4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01" y="1231067"/>
            <a:ext cx="7833569" cy="41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71">
            <a:extLst>
              <a:ext uri="{FF2B5EF4-FFF2-40B4-BE49-F238E27FC236}">
                <a16:creationId xmlns:a16="http://schemas.microsoft.com/office/drawing/2014/main" id="{15169F03-BF1A-098A-1704-8696813342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66483" y="5478603"/>
            <a:ext cx="1320387" cy="9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25A8A447-E3A4-D3D3-01CC-ED4131BF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F1EB52B5-874D-90BA-25A7-4B1102A5DB00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C8ED26AC-4E2F-77FE-DD73-E135623E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24219"/>
              </p:ext>
            </p:extLst>
          </p:nvPr>
        </p:nvGraphicFramePr>
        <p:xfrm>
          <a:off x="640998" y="1659886"/>
          <a:ext cx="26692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43606555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1899919903"/>
                    </a:ext>
                  </a:extLst>
                </a:gridCol>
              </a:tblGrid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Silhouette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20693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30877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464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111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77655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32718"/>
                  </a:ext>
                </a:extLst>
              </a:tr>
              <a:tr h="259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25192"/>
                  </a:ext>
                </a:extLst>
              </a:tr>
            </a:tbl>
          </a:graphicData>
        </a:graphic>
      </p:graphicFrame>
      <p:sp>
        <p:nvSpPr>
          <p:cNvPr id="5" name="文本框 17">
            <a:extLst>
              <a:ext uri="{FF2B5EF4-FFF2-40B4-BE49-F238E27FC236}">
                <a16:creationId xmlns:a16="http://schemas.microsoft.com/office/drawing/2014/main" id="{4D3C9554-5DDD-6A5F-F726-58BCB54C0B79}"/>
              </a:ext>
            </a:extLst>
          </p:cNvPr>
          <p:cNvSpPr txBox="1"/>
          <p:nvPr/>
        </p:nvSpPr>
        <p:spPr>
          <a:xfrm rot="5400000" flipH="1" flipV="1">
            <a:off x="1634079" y="-179467"/>
            <a:ext cx="561443" cy="2547605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Hierarchy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31C5DB00-1070-8098-232C-2F643B7388E2}"/>
              </a:ext>
            </a:extLst>
          </p:cNvPr>
          <p:cNvSpPr txBox="1"/>
          <p:nvPr/>
        </p:nvSpPr>
        <p:spPr>
          <a:xfrm rot="5400000" flipH="1" flipV="1">
            <a:off x="7820653" y="2504918"/>
            <a:ext cx="516488" cy="6369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K = 300,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Min: 9,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Max: 83, Silhouette Score: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0.081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A7BD631-349C-84AB-C482-BDDEC5CB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44" y="1094335"/>
            <a:ext cx="7915901" cy="418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71">
            <a:extLst>
              <a:ext uri="{FF2B5EF4-FFF2-40B4-BE49-F238E27FC236}">
                <a16:creationId xmlns:a16="http://schemas.microsoft.com/office/drawing/2014/main" id="{2B6B9832-969A-46A4-E428-94D0F4291E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66483" y="5478603"/>
            <a:ext cx="1320387" cy="9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">
            <a:extLst>
              <a:ext uri="{FF2B5EF4-FFF2-40B4-BE49-F238E27FC236}">
                <a16:creationId xmlns:a16="http://schemas.microsoft.com/office/drawing/2014/main" id="{040DCD4F-BA0B-28C9-3213-8A233B01B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7">
            <a:extLst>
              <a:ext uri="{FF2B5EF4-FFF2-40B4-BE49-F238E27FC236}">
                <a16:creationId xmlns:a16="http://schemas.microsoft.com/office/drawing/2014/main" id="{23B3F971-1E07-F3C2-B622-071A3B4EFA74}"/>
              </a:ext>
            </a:extLst>
          </p:cNvPr>
          <p:cNvSpPr txBox="1"/>
          <p:nvPr/>
        </p:nvSpPr>
        <p:spPr>
          <a:xfrm rot="5400000" flipH="1" flipV="1">
            <a:off x="2399256" y="-1021327"/>
            <a:ext cx="561443" cy="410514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T-SNE 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(</a:t>
            </a:r>
            <a:r>
              <a:rPr lang="en-CA" altLang="zh-CN" sz="1600" spc="300" dirty="0" err="1">
                <a:solidFill>
                  <a:srgbClr val="5E4E44"/>
                </a:solidFill>
                <a:latin typeface="+mn-lt"/>
                <a:ea typeface="+mn-ea"/>
              </a:rPr>
              <a:t>DataTechNotes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, 2020)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EC0A2DA8-1D2D-0DEF-CB4F-CA577BD6FFD2}"/>
              </a:ext>
            </a:extLst>
          </p:cNvPr>
          <p:cNvSpPr txBox="1"/>
          <p:nvPr/>
        </p:nvSpPr>
        <p:spPr>
          <a:xfrm rot="5400000" flipH="1" flipV="1">
            <a:off x="5530757" y="-2897468"/>
            <a:ext cx="516488" cy="89820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t-Distributed Stochastic Neighbor Embedding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9C0C09D-65A4-B765-A62F-F195E0BB6B8B}"/>
              </a:ext>
            </a:extLst>
          </p:cNvPr>
          <p:cNvSpPr/>
          <p:nvPr/>
        </p:nvSpPr>
        <p:spPr>
          <a:xfrm>
            <a:off x="5296139" y="1909809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D3823CBD-405A-ECC3-E58A-C8EBBCE9AA20}"/>
              </a:ext>
            </a:extLst>
          </p:cNvPr>
          <p:cNvSpPr txBox="1"/>
          <p:nvPr/>
        </p:nvSpPr>
        <p:spPr>
          <a:xfrm rot="5400000" flipH="1" flipV="1">
            <a:off x="5666315" y="-2324527"/>
            <a:ext cx="516488" cy="9354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Popular visualization method commonly used for dimensionality reduction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6B01D953-7498-72BB-B7B8-E1BF5E7F7654}"/>
              </a:ext>
            </a:extLst>
          </p:cNvPr>
          <p:cNvSpPr/>
          <p:nvPr/>
        </p:nvSpPr>
        <p:spPr>
          <a:xfrm>
            <a:off x="234981" y="174333"/>
            <a:ext cx="7598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Three. Algorithms Applying</a:t>
            </a: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A5F53ED8-1771-2FAA-B641-F36B26B20890}"/>
              </a:ext>
            </a:extLst>
          </p:cNvPr>
          <p:cNvSpPr txBox="1"/>
          <p:nvPr/>
        </p:nvSpPr>
        <p:spPr>
          <a:xfrm rot="5400000" flipH="1" flipV="1">
            <a:off x="1430277" y="3825211"/>
            <a:ext cx="561443" cy="2116912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Gower Distance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D7095BFA-908E-F3DA-29D1-E4E7CE82DC40}"/>
              </a:ext>
            </a:extLst>
          </p:cNvPr>
          <p:cNvSpPr txBox="1"/>
          <p:nvPr/>
        </p:nvSpPr>
        <p:spPr>
          <a:xfrm rot="5400000" flipH="1" flipV="1">
            <a:off x="5921073" y="4233774"/>
            <a:ext cx="561443" cy="1317052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0&amp;1 data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D94A274F-D1D1-C45E-2368-5CBAF2F018AA}"/>
              </a:ext>
            </a:extLst>
          </p:cNvPr>
          <p:cNvSpPr txBox="1"/>
          <p:nvPr/>
        </p:nvSpPr>
        <p:spPr>
          <a:xfrm rot="5400000" flipH="1" flipV="1">
            <a:off x="10025399" y="4369921"/>
            <a:ext cx="962922" cy="1446236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0&amp;1 with extra data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B7C0B5B-7D0E-630E-95A4-D22BD2FF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3" y="2958398"/>
            <a:ext cx="21902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476F8A4-6EF9-3E7E-2FE7-92F07EE83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11" y="3025488"/>
            <a:ext cx="21903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EB9B6861-737B-6555-F03A-59ACCCE6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711" y="3025488"/>
            <a:ext cx="21902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BB60D1-BAE0-BC5B-2E0E-DA1AD79B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02" y="4883667"/>
            <a:ext cx="221340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7">
            <a:extLst>
              <a:ext uri="{FF2B5EF4-FFF2-40B4-BE49-F238E27FC236}">
                <a16:creationId xmlns:a16="http://schemas.microsoft.com/office/drawing/2014/main" id="{B0340C5D-51BE-3FFB-468F-78824159360F}"/>
              </a:ext>
            </a:extLst>
          </p:cNvPr>
          <p:cNvSpPr txBox="1"/>
          <p:nvPr/>
        </p:nvSpPr>
        <p:spPr>
          <a:xfrm rot="5400000" flipH="1" flipV="1">
            <a:off x="3455905" y="3769128"/>
            <a:ext cx="962922" cy="1317054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0&amp;1 data selected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352CF6-4E4B-BA26-9278-43C92AD0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11" y="4883667"/>
            <a:ext cx="21903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7">
            <a:extLst>
              <a:ext uri="{FF2B5EF4-FFF2-40B4-BE49-F238E27FC236}">
                <a16:creationId xmlns:a16="http://schemas.microsoft.com/office/drawing/2014/main" id="{FD521120-C2C1-DD90-B1E8-54C380826B0B}"/>
              </a:ext>
            </a:extLst>
          </p:cNvPr>
          <p:cNvSpPr txBox="1"/>
          <p:nvPr/>
        </p:nvSpPr>
        <p:spPr>
          <a:xfrm rot="5400000" flipH="1" flipV="1">
            <a:off x="7733241" y="3321288"/>
            <a:ext cx="1364401" cy="1643999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0&amp;1 with extra data selected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28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0FA74A-9A32-4773-8282-966D671E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7ED9DD-A1CF-45E8-9EAD-36A7C77D83B7}"/>
              </a:ext>
            </a:extLst>
          </p:cNvPr>
          <p:cNvSpPr/>
          <p:nvPr/>
        </p:nvSpPr>
        <p:spPr>
          <a:xfrm>
            <a:off x="234980" y="172544"/>
            <a:ext cx="4729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One. Introduction</a:t>
            </a:r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id="{03EAE32E-107F-5FB6-D1ED-B002BF5390B0}"/>
              </a:ext>
            </a:extLst>
          </p:cNvPr>
          <p:cNvSpPr txBox="1"/>
          <p:nvPr/>
        </p:nvSpPr>
        <p:spPr>
          <a:xfrm rot="5400000" flipH="1" flipV="1">
            <a:off x="1010706" y="575308"/>
            <a:ext cx="561443" cy="1704275"/>
          </a:xfrm>
          <a:prstGeom prst="snip1Rect">
            <a:avLst/>
          </a:prstGeom>
          <a:noFill/>
          <a:ln w="3175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Background:</a:t>
            </a: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118AC6A-9F6A-86A3-9A35-0C5E42183649}"/>
              </a:ext>
            </a:extLst>
          </p:cNvPr>
          <p:cNvSpPr/>
          <p:nvPr/>
        </p:nvSpPr>
        <p:spPr>
          <a:xfrm>
            <a:off x="922129" y="2786841"/>
            <a:ext cx="2172037" cy="983902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Realistic Problem in Hometown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Star: 16 Points 29">
            <a:extLst>
              <a:ext uri="{FF2B5EF4-FFF2-40B4-BE49-F238E27FC236}">
                <a16:creationId xmlns:a16="http://schemas.microsoft.com/office/drawing/2014/main" id="{7707A91B-1E52-7F1E-03E7-E204C42D57C0}"/>
              </a:ext>
            </a:extLst>
          </p:cNvPr>
          <p:cNvSpPr/>
          <p:nvPr/>
        </p:nvSpPr>
        <p:spPr>
          <a:xfrm>
            <a:off x="6781897" y="757319"/>
            <a:ext cx="4900411" cy="2207392"/>
          </a:xfrm>
          <a:prstGeom prst="star16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Smoking, Obesity, and lack of physical activity.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15</a:t>
            </a:r>
            <a:r>
              <a:rPr lang="en-US" altLang="zh-CN" dirty="0"/>
              <a:t> cigarettes!</a:t>
            </a:r>
            <a:r>
              <a:rPr lang="en-CA" altLang="zh-CN" dirty="0"/>
              <a:t> </a:t>
            </a:r>
          </a:p>
          <a:p>
            <a:pPr algn="ctr"/>
            <a:r>
              <a:rPr lang="en-CA" altLang="zh-CN" dirty="0"/>
              <a:t>(</a:t>
            </a:r>
            <a:r>
              <a:rPr lang="en-CA" altLang="zh-CN" dirty="0" err="1"/>
              <a:t>UneeQ</a:t>
            </a:r>
            <a:r>
              <a:rPr lang="en-CA" altLang="zh-CN" dirty="0"/>
              <a:t>, 2023</a:t>
            </a:r>
            <a:r>
              <a:rPr lang="zh-CN" altLang="en-US" dirty="0"/>
              <a:t>）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7C756010-8A8C-D6E7-1F54-ECD8094CA48B}"/>
              </a:ext>
            </a:extLst>
          </p:cNvPr>
          <p:cNvSpPr/>
          <p:nvPr/>
        </p:nvSpPr>
        <p:spPr>
          <a:xfrm>
            <a:off x="3763161" y="2123579"/>
            <a:ext cx="2749639" cy="1326524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Loneliness issues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25E7A5E2-3A3D-5B8E-E166-17488461C14F}"/>
              </a:ext>
            </a:extLst>
          </p:cNvPr>
          <p:cNvSpPr txBox="1"/>
          <p:nvPr/>
        </p:nvSpPr>
        <p:spPr>
          <a:xfrm rot="5400000" flipH="1" flipV="1">
            <a:off x="767305" y="3774452"/>
            <a:ext cx="561443" cy="1217472"/>
          </a:xfrm>
          <a:prstGeom prst="snip1Rect">
            <a:avLst/>
          </a:prstGeom>
          <a:noFill/>
          <a:ln w="3175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Purpose:</a:t>
            </a: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3D10AEDB-6A3D-9770-B4F6-4FF0787FE8E8}"/>
              </a:ext>
            </a:extLst>
          </p:cNvPr>
          <p:cNvSpPr txBox="1"/>
          <p:nvPr/>
        </p:nvSpPr>
        <p:spPr>
          <a:xfrm rot="5400000" flipH="1" flipV="1">
            <a:off x="6114992" y="684712"/>
            <a:ext cx="516488" cy="7984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Group elderly individuals with similar characteristics together.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A6655CE-D139-6961-5AAE-7D4B03E907F0}"/>
              </a:ext>
            </a:extLst>
          </p:cNvPr>
          <p:cNvSpPr/>
          <p:nvPr/>
        </p:nvSpPr>
        <p:spPr>
          <a:xfrm>
            <a:off x="5735391" y="4935069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DC1F5256-C270-4890-6A2E-33B3E3219D04}"/>
              </a:ext>
            </a:extLst>
          </p:cNvPr>
          <p:cNvSpPr txBox="1"/>
          <p:nvPr/>
        </p:nvSpPr>
        <p:spPr>
          <a:xfrm rot="5400000" flipH="1" flipV="1">
            <a:off x="6114992" y="1767671"/>
            <a:ext cx="516488" cy="70633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Elderlies can connect and communicate with each other.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47760B1-93DF-4512-1A94-1D61EE90BD25}"/>
              </a:ext>
            </a:extLst>
          </p:cNvPr>
          <p:cNvSpPr/>
          <p:nvPr/>
        </p:nvSpPr>
        <p:spPr>
          <a:xfrm>
            <a:off x="5741831" y="5543240"/>
            <a:ext cx="354169" cy="240831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9C141D55-DE69-5A54-27AA-224B134DB7E9}"/>
              </a:ext>
            </a:extLst>
          </p:cNvPr>
          <p:cNvSpPr txBox="1"/>
          <p:nvPr/>
        </p:nvSpPr>
        <p:spPr>
          <a:xfrm rot="5400000" flipH="1" flipV="1">
            <a:off x="5653090" y="2619719"/>
            <a:ext cx="885820" cy="70633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 algn="ctr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Alleviate the loneliness experienced by elderlies and fulfill their social needs</a:t>
            </a: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.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7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8" grpId="0" animBg="1"/>
      <p:bldP spid="9" grpId="0"/>
      <p:bldP spid="11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4DEFCCC4-78A0-F975-1244-9E44BF18C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BD556-BBA0-4B50-85DA-8F51CC4B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024" y="3943928"/>
            <a:ext cx="1984583" cy="29140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24019D-B5CC-48FC-8836-DFC533C3F6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680" y="-246846"/>
            <a:ext cx="5075320" cy="50753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478B470-7C85-4014-BDC8-C2CBA24C3E6E}"/>
              </a:ext>
            </a:extLst>
          </p:cNvPr>
          <p:cNvSpPr txBox="1"/>
          <p:nvPr/>
        </p:nvSpPr>
        <p:spPr>
          <a:xfrm>
            <a:off x="3976705" y="1757952"/>
            <a:ext cx="23759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noProof="0" dirty="0">
                <a:solidFill>
                  <a:srgbClr val="5E4E44"/>
                </a:solidFill>
                <a:cs typeface="+mn-ea"/>
                <a:sym typeface="+mn-lt"/>
              </a:rPr>
              <a:t>Four</a:t>
            </a:r>
            <a:endParaRPr kumimoji="0" lang="zh-CN" altLang="en-US" sz="88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C123EC-D1C4-405B-8914-56FC28BEC2AF}"/>
              </a:ext>
            </a:extLst>
          </p:cNvPr>
          <p:cNvSpPr/>
          <p:nvPr/>
        </p:nvSpPr>
        <p:spPr>
          <a:xfrm>
            <a:off x="2093805" y="3887940"/>
            <a:ext cx="6385474" cy="43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Overall review, limitations and next steps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0ADBFF-1C52-4C08-AA9B-53279A3C1879}"/>
              </a:ext>
            </a:extLst>
          </p:cNvPr>
          <p:cNvSpPr/>
          <p:nvPr/>
        </p:nvSpPr>
        <p:spPr>
          <a:xfrm>
            <a:off x="1544996" y="3013501"/>
            <a:ext cx="7676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4800" spc="600" dirty="0">
                <a:solidFill>
                  <a:srgbClr val="5E4E44"/>
                </a:solidFill>
                <a:cs typeface="+mn-ea"/>
                <a:sym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5087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3">
            <a:extLst>
              <a:ext uri="{FF2B5EF4-FFF2-40B4-BE49-F238E27FC236}">
                <a16:creationId xmlns:a16="http://schemas.microsoft.com/office/drawing/2014/main" id="{4DADFAD2-4CA4-22FB-54E4-E0121C51B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BC9197F5-3958-6031-0C02-E56626BD0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093842"/>
              </p:ext>
            </p:extLst>
          </p:nvPr>
        </p:nvGraphicFramePr>
        <p:xfrm>
          <a:off x="1197430" y="1301151"/>
          <a:ext cx="9556860" cy="472191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1372">
                  <a:extLst>
                    <a:ext uri="{9D8B030D-6E8A-4147-A177-3AD203B41FA5}">
                      <a16:colId xmlns:a16="http://schemas.microsoft.com/office/drawing/2014/main" val="3238243334"/>
                    </a:ext>
                  </a:extLst>
                </a:gridCol>
                <a:gridCol w="1911372">
                  <a:extLst>
                    <a:ext uri="{9D8B030D-6E8A-4147-A177-3AD203B41FA5}">
                      <a16:colId xmlns:a16="http://schemas.microsoft.com/office/drawing/2014/main" val="2123711930"/>
                    </a:ext>
                  </a:extLst>
                </a:gridCol>
                <a:gridCol w="1911372">
                  <a:extLst>
                    <a:ext uri="{9D8B030D-6E8A-4147-A177-3AD203B41FA5}">
                      <a16:colId xmlns:a16="http://schemas.microsoft.com/office/drawing/2014/main" val="222742231"/>
                    </a:ext>
                  </a:extLst>
                </a:gridCol>
                <a:gridCol w="1911372">
                  <a:extLst>
                    <a:ext uri="{9D8B030D-6E8A-4147-A177-3AD203B41FA5}">
                      <a16:colId xmlns:a16="http://schemas.microsoft.com/office/drawing/2014/main" val="1100860048"/>
                    </a:ext>
                  </a:extLst>
                </a:gridCol>
                <a:gridCol w="1911372">
                  <a:extLst>
                    <a:ext uri="{9D8B030D-6E8A-4147-A177-3AD203B41FA5}">
                      <a16:colId xmlns:a16="http://schemas.microsoft.com/office/drawing/2014/main" val="265447140"/>
                    </a:ext>
                  </a:extLst>
                </a:gridCol>
              </a:tblGrid>
              <a:tr h="550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spc="3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Silhouette Score</a:t>
                      </a:r>
                      <a:endParaRPr lang="zh-CN" altLang="en-US" sz="1800" b="1" kern="1200" spc="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Gower Distance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dataset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selected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extra selected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843065"/>
                  </a:ext>
                </a:extLst>
              </a:tr>
              <a:tr h="637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Original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-0.052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107612"/>
                  </a:ext>
                </a:extLst>
              </a:tr>
              <a:tr h="7008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0.082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0.218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0.101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257271"/>
                  </a:ext>
                </a:extLst>
              </a:tr>
              <a:tr h="72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Mini Match </a:t>
                      </a:r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0.074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0.025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0.215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256173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GMM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0.037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0.212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0.083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43595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Hierarchy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</a:rPr>
                        <a:t>0.213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0.081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158281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LHS-</a:t>
                      </a:r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672883"/>
                  </a:ext>
                </a:extLst>
              </a:tr>
            </a:tbl>
          </a:graphicData>
        </a:graphic>
      </p:graphicFrame>
      <p:sp>
        <p:nvSpPr>
          <p:cNvPr id="3" name="矩形 5">
            <a:extLst>
              <a:ext uri="{FF2B5EF4-FFF2-40B4-BE49-F238E27FC236}">
                <a16:creationId xmlns:a16="http://schemas.microsoft.com/office/drawing/2014/main" id="{5CBECF84-2CDA-BBE3-2135-7C1A75BC77E9}"/>
              </a:ext>
            </a:extLst>
          </p:cNvPr>
          <p:cNvSpPr/>
          <p:nvPr/>
        </p:nvSpPr>
        <p:spPr>
          <a:xfrm>
            <a:off x="234981" y="172544"/>
            <a:ext cx="7318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Four. Algorithms Results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EF9FCF31-2A69-E79A-3B40-125DD536B7F2}"/>
              </a:ext>
            </a:extLst>
          </p:cNvPr>
          <p:cNvSpPr txBox="1"/>
          <p:nvPr/>
        </p:nvSpPr>
        <p:spPr>
          <a:xfrm rot="5400000" flipH="1" flipV="1">
            <a:off x="1194337" y="190387"/>
            <a:ext cx="561443" cy="1308189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K = 300</a:t>
            </a:r>
            <a:r>
              <a:rPr lang="en-CA" altLang="zh-CN" sz="1600" spc="300" dirty="0">
                <a:solidFill>
                  <a:srgbClr val="5E4E44"/>
                </a:solidFill>
                <a:latin typeface="+mn-lt"/>
                <a:ea typeface="+mn-ea"/>
              </a:rPr>
              <a:t> </a:t>
            </a: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AA89A3A-A23E-6EEC-8617-582C10F05FE6}"/>
              </a:ext>
            </a:extLst>
          </p:cNvPr>
          <p:cNvSpPr/>
          <p:nvPr/>
        </p:nvSpPr>
        <p:spPr>
          <a:xfrm>
            <a:off x="4797819" y="3062460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2DEFAE-8AC4-45E3-B40F-D2931F198DF0}"/>
              </a:ext>
            </a:extLst>
          </p:cNvPr>
          <p:cNvSpPr/>
          <p:nvPr/>
        </p:nvSpPr>
        <p:spPr>
          <a:xfrm>
            <a:off x="6693364" y="3062459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521DB097-4E8A-8E06-FB17-5AA443EA169A}"/>
              </a:ext>
            </a:extLst>
          </p:cNvPr>
          <p:cNvSpPr/>
          <p:nvPr/>
        </p:nvSpPr>
        <p:spPr>
          <a:xfrm>
            <a:off x="8627047" y="3062459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F44EA3A-4B05-91F3-4B64-7DDC9CC793C4}"/>
              </a:ext>
            </a:extLst>
          </p:cNvPr>
          <p:cNvSpPr/>
          <p:nvPr/>
        </p:nvSpPr>
        <p:spPr>
          <a:xfrm>
            <a:off x="10560730" y="3052815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D9589C2D-5DDC-1732-246E-CE99FBFF853B}"/>
              </a:ext>
            </a:extLst>
          </p:cNvPr>
          <p:cNvSpPr/>
          <p:nvPr/>
        </p:nvSpPr>
        <p:spPr>
          <a:xfrm>
            <a:off x="7794649" y="1301151"/>
            <a:ext cx="193559" cy="186885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6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3">
            <a:extLst>
              <a:ext uri="{FF2B5EF4-FFF2-40B4-BE49-F238E27FC236}">
                <a16:creationId xmlns:a16="http://schemas.microsoft.com/office/drawing/2014/main" id="{4DADFAD2-4CA4-22FB-54E4-E0121C51B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BC9197F5-3958-6031-0C02-E56626BD0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53635"/>
              </p:ext>
            </p:extLst>
          </p:nvPr>
        </p:nvGraphicFramePr>
        <p:xfrm>
          <a:off x="580497" y="1669442"/>
          <a:ext cx="11031005" cy="40840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6201">
                  <a:extLst>
                    <a:ext uri="{9D8B030D-6E8A-4147-A177-3AD203B41FA5}">
                      <a16:colId xmlns:a16="http://schemas.microsoft.com/office/drawing/2014/main" val="3238243334"/>
                    </a:ext>
                  </a:extLst>
                </a:gridCol>
                <a:gridCol w="2206201">
                  <a:extLst>
                    <a:ext uri="{9D8B030D-6E8A-4147-A177-3AD203B41FA5}">
                      <a16:colId xmlns:a16="http://schemas.microsoft.com/office/drawing/2014/main" val="3473515439"/>
                    </a:ext>
                  </a:extLst>
                </a:gridCol>
                <a:gridCol w="2206201">
                  <a:extLst>
                    <a:ext uri="{9D8B030D-6E8A-4147-A177-3AD203B41FA5}">
                      <a16:colId xmlns:a16="http://schemas.microsoft.com/office/drawing/2014/main" val="222742231"/>
                    </a:ext>
                  </a:extLst>
                </a:gridCol>
                <a:gridCol w="2206201">
                  <a:extLst>
                    <a:ext uri="{9D8B030D-6E8A-4147-A177-3AD203B41FA5}">
                      <a16:colId xmlns:a16="http://schemas.microsoft.com/office/drawing/2014/main" val="1100860048"/>
                    </a:ext>
                  </a:extLst>
                </a:gridCol>
                <a:gridCol w="2206201">
                  <a:extLst>
                    <a:ext uri="{9D8B030D-6E8A-4147-A177-3AD203B41FA5}">
                      <a16:colId xmlns:a16="http://schemas.microsoft.com/office/drawing/2014/main" val="265447140"/>
                    </a:ext>
                  </a:extLst>
                </a:gridCol>
              </a:tblGrid>
              <a:tr h="550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spc="3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Silhouette Score</a:t>
                      </a:r>
                      <a:endParaRPr lang="zh-CN" altLang="en-US" sz="1800" b="1" kern="1200" spc="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Gower Distance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dataset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selected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0&amp;1 extra selected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843065"/>
                  </a:ext>
                </a:extLst>
              </a:tr>
              <a:tr h="7008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0.098(k=1000)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(k=150)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0.416(k=1000)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0.13(k=1000)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257271"/>
                  </a:ext>
                </a:extLst>
              </a:tr>
              <a:tr h="72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Mini Match </a:t>
                      </a:r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0.074(k=300)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0.038(k=100)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0.367(k=1000)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0.108(k=1000)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256173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GMM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0.04(k=200)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0.409(k=1000)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0.114(k=1000)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043595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Hierarchy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0.041(k=1000)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0.421(k=1000)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0.13(k=1000)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158281"/>
                  </a:ext>
                </a:extLst>
              </a:tr>
              <a:tr h="674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LHS-</a:t>
                      </a:r>
                      <a:r>
                        <a:rPr lang="en-US" altLang="zh-CN" sz="1800" kern="1200" spc="300" dirty="0" err="1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0.013(k=200)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spc="300" dirty="0">
                          <a:solidFill>
                            <a:srgbClr val="5E4E44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kern="1200" spc="300" dirty="0">
                        <a:solidFill>
                          <a:srgbClr val="5E4E4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672883"/>
                  </a:ext>
                </a:extLst>
              </a:tr>
            </a:tbl>
          </a:graphicData>
        </a:graphic>
      </p:graphicFrame>
      <p:sp>
        <p:nvSpPr>
          <p:cNvPr id="3" name="矩形 5">
            <a:extLst>
              <a:ext uri="{FF2B5EF4-FFF2-40B4-BE49-F238E27FC236}">
                <a16:creationId xmlns:a16="http://schemas.microsoft.com/office/drawing/2014/main" id="{5CBECF84-2CDA-BBE3-2135-7C1A75BC77E9}"/>
              </a:ext>
            </a:extLst>
          </p:cNvPr>
          <p:cNvSpPr/>
          <p:nvPr/>
        </p:nvSpPr>
        <p:spPr>
          <a:xfrm>
            <a:off x="234981" y="172544"/>
            <a:ext cx="7318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Four. Algorithms Results</a:t>
            </a:r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E35FD191-9EF3-31FA-09DB-A6933AC0D881}"/>
              </a:ext>
            </a:extLst>
          </p:cNvPr>
          <p:cNvSpPr txBox="1"/>
          <p:nvPr/>
        </p:nvSpPr>
        <p:spPr>
          <a:xfrm rot="5400000" flipH="1" flipV="1">
            <a:off x="1201012" y="383945"/>
            <a:ext cx="561443" cy="1308189"/>
          </a:xfrm>
          <a:prstGeom prst="snip1Rect">
            <a:avLst/>
          </a:prstGeom>
          <a:noFill/>
          <a:ln w="3175">
            <a:noFill/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Best k:  </a:t>
            </a:r>
            <a:endParaRPr lang="zh-CN" altLang="en-US" sz="1600" spc="300" dirty="0">
              <a:solidFill>
                <a:srgbClr val="5E4E44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3B905CF6-866C-BD7C-E52B-62109FC60A69}"/>
              </a:ext>
            </a:extLst>
          </p:cNvPr>
          <p:cNvSpPr/>
          <p:nvPr/>
        </p:nvSpPr>
        <p:spPr>
          <a:xfrm>
            <a:off x="6988152" y="2829967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57DBB00-0B89-D843-5533-48A693D81DFD}"/>
              </a:ext>
            </a:extLst>
          </p:cNvPr>
          <p:cNvSpPr/>
          <p:nvPr/>
        </p:nvSpPr>
        <p:spPr>
          <a:xfrm>
            <a:off x="4777796" y="2829966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75EA0AF-D6BE-D635-8742-48E7EC7E8464}"/>
              </a:ext>
            </a:extLst>
          </p:cNvPr>
          <p:cNvSpPr/>
          <p:nvPr/>
        </p:nvSpPr>
        <p:spPr>
          <a:xfrm>
            <a:off x="9196283" y="4857888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31C750-5501-1941-48C2-DD3784D31A47}"/>
              </a:ext>
            </a:extLst>
          </p:cNvPr>
          <p:cNvSpPr/>
          <p:nvPr/>
        </p:nvSpPr>
        <p:spPr>
          <a:xfrm>
            <a:off x="11390135" y="2829965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1D29376-1CA7-F3DD-C34B-8AAC81CE8C60}"/>
              </a:ext>
            </a:extLst>
          </p:cNvPr>
          <p:cNvSpPr/>
          <p:nvPr/>
        </p:nvSpPr>
        <p:spPr>
          <a:xfrm>
            <a:off x="11390135" y="4857888"/>
            <a:ext cx="193559" cy="18688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14D7B01D-7D3A-6AF9-DBD9-273E3521E137}"/>
              </a:ext>
            </a:extLst>
          </p:cNvPr>
          <p:cNvSpPr/>
          <p:nvPr/>
        </p:nvSpPr>
        <p:spPr>
          <a:xfrm>
            <a:off x="8221814" y="1669442"/>
            <a:ext cx="193559" cy="186885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B63480-5E0E-A9CC-AF03-FF0887149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B320FA0C-0A88-E0E8-9D41-88C9AE463898}"/>
              </a:ext>
            </a:extLst>
          </p:cNvPr>
          <p:cNvSpPr/>
          <p:nvPr/>
        </p:nvSpPr>
        <p:spPr>
          <a:xfrm>
            <a:off x="295052" y="352754"/>
            <a:ext cx="32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Limitations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01D85ABA-5A67-D3D1-7C94-499F0CF1B9B2}"/>
              </a:ext>
            </a:extLst>
          </p:cNvPr>
          <p:cNvSpPr/>
          <p:nvPr/>
        </p:nvSpPr>
        <p:spPr>
          <a:xfrm>
            <a:off x="1" y="3266469"/>
            <a:ext cx="12191999" cy="3655071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B3539-1673-2226-58A0-E69A84D092F5}"/>
              </a:ext>
            </a:extLst>
          </p:cNvPr>
          <p:cNvSpPr txBox="1"/>
          <p:nvPr/>
        </p:nvSpPr>
        <p:spPr>
          <a:xfrm>
            <a:off x="951990" y="3565787"/>
            <a:ext cx="1016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spc="300" dirty="0">
              <a:solidFill>
                <a:srgbClr val="5E4E44"/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300" dirty="0">
                <a:solidFill>
                  <a:srgbClr val="5E4E44"/>
                </a:solidFill>
                <a:cs typeface="+mn-ea"/>
              </a:rPr>
              <a:t>Adding more data and improve feature selection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spc="300" dirty="0">
              <a:solidFill>
                <a:srgbClr val="5E4E44"/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300" dirty="0">
                <a:solidFill>
                  <a:srgbClr val="5E4E44"/>
                </a:solidFill>
                <a:cs typeface="+mn-ea"/>
              </a:rPr>
              <a:t>Figure out the reason why they are being clustered, answer has not been found.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spc="300" dirty="0">
              <a:solidFill>
                <a:srgbClr val="5E4E44"/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300" dirty="0">
                <a:solidFill>
                  <a:srgbClr val="5E4E44"/>
                </a:solidFill>
                <a:cs typeface="+mn-ea"/>
              </a:rPr>
              <a:t>Reality Application:</a:t>
            </a:r>
            <a:r>
              <a:rPr lang="zh-CN" altLang="en-US" sz="1600" spc="300" dirty="0">
                <a:solidFill>
                  <a:srgbClr val="5E4E44"/>
                </a:solidFill>
                <a:cs typeface="+mn-ea"/>
              </a:rPr>
              <a:t> </a:t>
            </a:r>
            <a:r>
              <a:rPr lang="en-US" altLang="zh-CN" sz="1600" spc="300" dirty="0">
                <a:solidFill>
                  <a:srgbClr val="5E4E44"/>
                </a:solidFill>
                <a:cs typeface="+mn-ea"/>
              </a:rPr>
              <a:t>International Student Support System</a:t>
            </a:r>
            <a:endParaRPr lang="en-CA" altLang="zh-CN" sz="1600" spc="300" dirty="0">
              <a:solidFill>
                <a:srgbClr val="5E4E44"/>
              </a:solidFill>
              <a:cs typeface="+mn-ea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D7EE2DC3-3B6B-3C92-0308-3D624A442C95}"/>
              </a:ext>
            </a:extLst>
          </p:cNvPr>
          <p:cNvSpPr/>
          <p:nvPr/>
        </p:nvSpPr>
        <p:spPr>
          <a:xfrm>
            <a:off x="548678" y="2795401"/>
            <a:ext cx="32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Future Work: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1B448-7131-E4EB-6241-4CEF1983E6C2}"/>
              </a:ext>
            </a:extLst>
          </p:cNvPr>
          <p:cNvSpPr txBox="1"/>
          <p:nvPr/>
        </p:nvSpPr>
        <p:spPr>
          <a:xfrm>
            <a:off x="951991" y="1155661"/>
            <a:ext cx="10167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300" dirty="0">
                <a:solidFill>
                  <a:srgbClr val="5E4E44"/>
                </a:solidFill>
                <a:cs typeface="+mn-ea"/>
              </a:rPr>
              <a:t>Report used statistical data about the elderly in Canada only, the results of this data study cannot represent the situation of the elderly worldwide.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zh-CN" sz="1600" spc="300" dirty="0">
              <a:solidFill>
                <a:srgbClr val="5E4E44"/>
              </a:solidFill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300" dirty="0">
                <a:solidFill>
                  <a:srgbClr val="5E4E44"/>
                </a:solidFill>
                <a:cs typeface="+mn-ea"/>
              </a:rPr>
              <a:t>Generated data points overlapping on each other which lead to the silhouette score not as good as expected.</a:t>
            </a:r>
          </a:p>
        </p:txBody>
      </p:sp>
    </p:spTree>
    <p:extLst>
      <p:ext uri="{BB962C8B-B14F-4D97-AF65-F5344CB8AC3E}">
        <p14:creationId xmlns:p14="http://schemas.microsoft.com/office/powerpoint/2010/main" val="26616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8972958-E8AA-4A4B-80AC-EEA630CC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9C1C425-5FF6-4ECF-BCD6-451D7543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116" y="921709"/>
            <a:ext cx="14493921" cy="59257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5C77F6-31EB-4290-AC6F-AEC55B13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" y="4314825"/>
            <a:ext cx="4352925" cy="25431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E01C15-16A4-4DC7-BF10-420E37C2B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283" y="4005262"/>
            <a:ext cx="2057400" cy="15811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7428C2-967F-4BFD-9E4B-3C8096AF1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487" y="3004169"/>
            <a:ext cx="5400267" cy="39019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175294-9ED6-4910-B72B-6892A27301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5905500"/>
            <a:ext cx="2400300" cy="9525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CC0E94-9D48-4B28-B89C-E23B8DBBA74C}"/>
              </a:ext>
            </a:extLst>
          </p:cNvPr>
          <p:cNvSpPr/>
          <p:nvPr/>
        </p:nvSpPr>
        <p:spPr>
          <a:xfrm>
            <a:off x="5255073" y="5039213"/>
            <a:ext cx="1705918" cy="1932064"/>
          </a:xfrm>
          <a:prstGeom prst="rect">
            <a:avLst/>
          </a:prstGeom>
          <a:blipFill dpi="0" rotWithShape="1">
            <a:blip r:embed="rId9" cstate="screen">
              <a:alphaModFix amt="7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8310686-58DA-4916-8010-BE8ED580C734}"/>
              </a:ext>
            </a:extLst>
          </p:cNvPr>
          <p:cNvSpPr/>
          <p:nvPr/>
        </p:nvSpPr>
        <p:spPr>
          <a:xfrm>
            <a:off x="-11313" y="10555"/>
            <a:ext cx="2780838" cy="2081463"/>
          </a:xfrm>
          <a:prstGeom prst="rect">
            <a:avLst/>
          </a:prstGeom>
          <a:blipFill dpi="0" rotWithShape="1">
            <a:blip r:embed="rId10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61EBB7-1490-44E7-B98B-67B118ABCB7C}"/>
              </a:ext>
            </a:extLst>
          </p:cNvPr>
          <p:cNvSpPr/>
          <p:nvPr/>
        </p:nvSpPr>
        <p:spPr>
          <a:xfrm>
            <a:off x="4502634" y="2061517"/>
            <a:ext cx="3332964" cy="144655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spc="-300" dirty="0">
                <a:solidFill>
                  <a:srgbClr val="5E4E44"/>
                </a:solidFill>
                <a:cs typeface="+mn-ea"/>
                <a:sym typeface="+mn-lt"/>
              </a:rPr>
              <a:t>Thanks</a:t>
            </a:r>
            <a:endParaRPr kumimoji="0" lang="zh-CN" altLang="en-US" sz="8800" i="0" u="none" strike="noStrike" kern="1200" cap="none" spc="-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8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8972958-E8AA-4A4B-80AC-EEA630CC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9C1C425-5FF6-4ECF-BCD6-451D7543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116" y="921709"/>
            <a:ext cx="14493921" cy="59257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5C77F6-31EB-4290-AC6F-AEC55B135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" y="4314825"/>
            <a:ext cx="4352925" cy="25431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BE01C15-16A4-4DC7-BF10-420E37C2B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283" y="4005262"/>
            <a:ext cx="2057400" cy="15811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7428C2-967F-4BFD-9E4B-3C8096AF1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487" y="3004169"/>
            <a:ext cx="5400267" cy="39019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175294-9ED6-4910-B72B-6892A27301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5905500"/>
            <a:ext cx="2400300" cy="9525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CC0E94-9D48-4B28-B89C-E23B8DBBA74C}"/>
              </a:ext>
            </a:extLst>
          </p:cNvPr>
          <p:cNvSpPr/>
          <p:nvPr/>
        </p:nvSpPr>
        <p:spPr>
          <a:xfrm>
            <a:off x="5255073" y="5039213"/>
            <a:ext cx="1705918" cy="1932064"/>
          </a:xfrm>
          <a:prstGeom prst="rect">
            <a:avLst/>
          </a:prstGeom>
          <a:blipFill dpi="0" rotWithShape="1">
            <a:blip r:embed="rId9" cstate="screen">
              <a:alphaModFix amt="7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8310686-58DA-4916-8010-BE8ED580C734}"/>
              </a:ext>
            </a:extLst>
          </p:cNvPr>
          <p:cNvSpPr/>
          <p:nvPr/>
        </p:nvSpPr>
        <p:spPr>
          <a:xfrm>
            <a:off x="-11313" y="10555"/>
            <a:ext cx="2780838" cy="2081463"/>
          </a:xfrm>
          <a:prstGeom prst="rect">
            <a:avLst/>
          </a:prstGeom>
          <a:blipFill dpi="0" rotWithShape="1">
            <a:blip r:embed="rId10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61EBB7-1490-44E7-B98B-67B118ABCB7C}"/>
              </a:ext>
            </a:extLst>
          </p:cNvPr>
          <p:cNvSpPr/>
          <p:nvPr/>
        </p:nvSpPr>
        <p:spPr>
          <a:xfrm>
            <a:off x="4654919" y="2061517"/>
            <a:ext cx="3028393" cy="144655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spc="-300" noProof="0" dirty="0">
                <a:solidFill>
                  <a:srgbClr val="5E4E44"/>
                </a:solidFill>
                <a:cs typeface="+mn-ea"/>
                <a:sym typeface="+mn-lt"/>
              </a:rPr>
              <a:t>Q &amp; A</a:t>
            </a:r>
            <a:endParaRPr kumimoji="0" lang="zh-CN" altLang="en-US" sz="8800" i="0" u="none" strike="noStrike" kern="1200" cap="none" spc="-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EF3CE9-C386-22CE-51AA-5CFB744E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836F94D9-22A8-771A-CA5D-5D363FEF5A83}"/>
              </a:ext>
            </a:extLst>
          </p:cNvPr>
          <p:cNvSpPr/>
          <p:nvPr/>
        </p:nvSpPr>
        <p:spPr>
          <a:xfrm>
            <a:off x="234981" y="172544"/>
            <a:ext cx="3226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0CCEF-185C-7AAE-8CE0-43017EFC3D9D}"/>
              </a:ext>
            </a:extLst>
          </p:cNvPr>
          <p:cNvSpPr txBox="1"/>
          <p:nvPr/>
        </p:nvSpPr>
        <p:spPr>
          <a:xfrm>
            <a:off x="234981" y="757319"/>
            <a:ext cx="11722038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UneeQ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(2023, 2 22). AI Ethics. Retrieved from UNEEQ: 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https://www.digitalhumans.com/blog/loneliness-and-the-role-of-conversational-ai-companions</a:t>
            </a:r>
            <a:endParaRPr lang="en-CA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Agency of Canada. (2020). Aging and Chronic Diseases. Ottawa: Public Health Agency of Canada.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Kesh, S. (2020, 5 19). How to calculate Gower’s Distance using Python. Retrieved from Medium: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https://medium.com/analytics-vidhya/concept-of-gowers-distance-and-it-s-application-using-python-b08cf6139ac2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DataTechNotes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(2020, 11 26). TSNE Visualization Example in Python. Retrieved from </a:t>
            </a: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DataTechNotes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https://www.datatechnotes.com/2020/11/tsne-visualization-example-in-python.html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Saji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 (2021, 1 20). Elbow Method for Finding the Optimal Number of Clusters in K-Means. Retrieved from Analytics Vidhya: 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https://www.analyticsvidhya.com/blog/2021/01/in-depth-intuition-of-k-means-clustering-algorithm-in-machine-learning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6"/>
              </a:rPr>
              <a:t>/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Sharma, S. (2020, 9 8). How to Master the Popular DBSCAN Clustering Algorithm for Machine Learning. Retrieved from Analytics Vidhya: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7"/>
              </a:rPr>
              <a:t>https://www.analyticsvidhya.com/blog/2020/09/how-dbscan-clustering-works/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Kumar, S. (2021, 5 7). Clustering Algorithm for data with mixed Categorical and Numerical features. Retrieved from Medium: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8"/>
              </a:rPr>
              <a:t>https://towardsdatascience.com/clustering-algorithm-for-data-with-mixed-categorical-and-numerical-features-d4e3a48066a0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Kharwal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(2021, 9 10). Mini-batch K-means Clustering in Machine Learning. Retrieved from </a:t>
            </a: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Thecleverprogrammer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9"/>
              </a:rPr>
              <a:t>https://thecleverprogrammer.com/2021/09/10/mini-batch-k-means-clustering-in-machine-learning/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Karabiber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(2023). Hierarchical Clustering. Retrieved from </a:t>
            </a: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LearnDataSci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https://www.learndatasci.com/glossary/hierarchical-clustering/#:~:text=a%20real%20dataset-,What%20is%20Hierarchical%20Clustering%3F,hierarchical%20tree%20called%20a%20dendrogram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Bhardwaj, A. (2020, 5 26). Silhouette Coefficient. Retrieved from Medium: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11"/>
              </a:rPr>
              <a:t>https://towardsdatascience.com/silhouette-coefficient-validating-clustering-techniques-e976bb81d10c</a:t>
            </a:r>
            <a:endParaRPr lang="en-US" altLang="zh-CN" sz="13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Santos, G. (2022, 1 26). A Simple Introduction to Gaussian Mixture Model (GMM). Retrieved from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12"/>
              </a:rPr>
              <a:t>https://towardsdatascience.com/a-simple-introduction-to-gaussian-mixture-model-gmm-f9fe501eef99</a:t>
            </a:r>
            <a:endParaRPr lang="en-US" altLang="zh-CN" sz="13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Dobilas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(2021, 5 22). GMM: Gaussian Mixture Models — How to Successfully Use It to Cluster Your Data? Retrieved from Medium: </a:t>
            </a:r>
            <a:r>
              <a:rPr lang="en-CA" altLang="zh-CN" sz="13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hlinkClick r:id="rId13"/>
              </a:rPr>
              <a:t>https://towardsdatascience.com/gmm-gaussian-mixture-models-how-to-successfully-use-it-to-cluster-your-data-891dc8ac058f</a:t>
            </a:r>
            <a:endParaRPr lang="en-CA" altLang="zh-CN" sz="13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Zach. (2020, 9 13). What is Latin Hypercube Sampling? Retrieved from </a:t>
            </a:r>
            <a:r>
              <a:rPr lang="en-CA" altLang="zh-CN" sz="1300" spc="300" dirty="0" err="1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Statology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https://www.statology.org/latin-hypercube-sampling/</a:t>
            </a:r>
            <a:r>
              <a:rPr lang="en-CA" altLang="zh-CN" sz="1300" spc="300" dirty="0">
                <a:solidFill>
                  <a:srgbClr val="5E4E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300" spc="300" dirty="0">
              <a:solidFill>
                <a:srgbClr val="5E4E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23B1AC-A3B4-33F7-F856-3B7C2A122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CEF7EB50-8D53-3E29-7DB8-57BD35587413}"/>
              </a:ext>
            </a:extLst>
          </p:cNvPr>
          <p:cNvSpPr/>
          <p:nvPr/>
        </p:nvSpPr>
        <p:spPr>
          <a:xfrm>
            <a:off x="234980" y="172544"/>
            <a:ext cx="4729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One. Introduction</a:t>
            </a:r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123509D3-D7C2-0E47-8557-520FC43900B1}"/>
              </a:ext>
            </a:extLst>
          </p:cNvPr>
          <p:cNvSpPr txBox="1"/>
          <p:nvPr/>
        </p:nvSpPr>
        <p:spPr>
          <a:xfrm rot="5400000" flipH="1" flipV="1">
            <a:off x="1354303" y="6898"/>
            <a:ext cx="561443" cy="2396460"/>
          </a:xfrm>
          <a:prstGeom prst="snip1Rect">
            <a:avLst/>
          </a:prstGeom>
          <a:noFill/>
          <a:ln w="3175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</a:defRPr>
            </a:lvl1pPr>
          </a:lstStyle>
          <a:p>
            <a:pPr lvl="0">
              <a:defRPr/>
            </a:pPr>
            <a:r>
              <a:rPr lang="en-US" altLang="zh-CN" sz="1600" spc="30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Project Overview:</a:t>
            </a:r>
            <a:r>
              <a:rPr lang="en-US" altLang="zh-CN" sz="1600" spc="300" noProof="0" dirty="0">
                <a:solidFill>
                  <a:srgbClr val="5E4E44"/>
                </a:solidFill>
                <a:latin typeface="+mn-lt"/>
                <a:ea typeface="+mn-ea"/>
                <a:sym typeface="+mn-lt"/>
              </a:rPr>
              <a:t>  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5E4E44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graphicFrame>
        <p:nvGraphicFramePr>
          <p:cNvPr id="31" name="表格 21">
            <a:extLst>
              <a:ext uri="{FF2B5EF4-FFF2-40B4-BE49-F238E27FC236}">
                <a16:creationId xmlns:a16="http://schemas.microsoft.com/office/drawing/2014/main" id="{7074A045-ECB5-84CD-B961-68E3CD1D7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81448"/>
              </p:ext>
            </p:extLst>
          </p:nvPr>
        </p:nvGraphicFramePr>
        <p:xfrm>
          <a:off x="771066" y="1828497"/>
          <a:ext cx="10345549" cy="4460412"/>
        </p:xfrm>
        <a:graphic>
          <a:graphicData uri="http://schemas.openxmlformats.org/drawingml/2006/table">
            <a:tbl>
              <a:tblPr firstRow="1" bandRow="1"/>
              <a:tblGrid>
                <a:gridCol w="28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185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ctr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2B5F76"/>
                          </a:solidFill>
                        </a:rPr>
                        <a:t>Data Sources</a:t>
                      </a:r>
                      <a:endParaRPr lang="zh-CN" altLang="en-US" sz="1500" b="1" dirty="0">
                        <a:solidFill>
                          <a:srgbClr val="2B5F76"/>
                        </a:solidFill>
                      </a:endParaRPr>
                    </a:p>
                  </a:txBody>
                  <a:tcPr marL="115206" marR="115206" marT="57602" marB="57602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</a:rPr>
                        <a:t>Aging and Chronic Disease report published by the Public Health Agency of Canada in 2021.</a:t>
                      </a:r>
                    </a:p>
                    <a:p>
                      <a:pPr marL="0" marR="0" lvl="0" indent="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</a:rPr>
                        <a:t>American Community Survey (ACS) Demographic and Household Data 2021.</a:t>
                      </a:r>
                    </a:p>
                  </a:txBody>
                  <a:tcPr marL="115206" marR="115206" marT="57602" marB="57602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185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/>
                      <a:r>
                        <a:rPr lang="en-US" altLang="zh-CN" sz="1500" b="1" dirty="0">
                          <a:solidFill>
                            <a:srgbClr val="2B5F76"/>
                          </a:solidFill>
                        </a:rPr>
                        <a:t>Methodologies</a:t>
                      </a:r>
                      <a:endParaRPr lang="zh-CN" altLang="en-US" sz="1500" b="1" dirty="0">
                        <a:solidFill>
                          <a:srgbClr val="2B5F76"/>
                        </a:solidFill>
                      </a:endParaRPr>
                    </a:p>
                  </a:txBody>
                  <a:tcPr marL="115206" marR="115206" marT="57602" marB="57602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Clustering </a:t>
                      </a:r>
                      <a:r>
                        <a:rPr lang="en-US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</a:rPr>
                        <a:t>Algorithms: DBSCNE, K-Means, Mini Batch K-Means, </a:t>
                      </a:r>
                      <a:r>
                        <a:rPr lang="en-CA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</a:rPr>
                        <a:t>Gaussian Mixture Model</a:t>
                      </a:r>
                      <a:r>
                        <a:rPr lang="en-US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  <a:sym typeface="+mn-lt"/>
                        </a:rPr>
                        <a:t> </a:t>
                      </a:r>
                      <a:r>
                        <a:rPr lang="en-US" altLang="zh-CN" sz="1500" kern="1200" dirty="0">
                          <a:solidFill>
                            <a:schemeClr val="bg1"/>
                          </a:solidFill>
                          <a:latin typeface="Century Gothic"/>
                          <a:ea typeface="+mn-ea"/>
                          <a:cs typeface="+mn-cs"/>
                        </a:rPr>
                        <a:t> (GMM), Hierarchy, Elbow Method</a:t>
                      </a:r>
                    </a:p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Similarity Measurements: Gower Distance, Silhouette Score(accuracy test)</a:t>
                      </a:r>
                    </a:p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Sampling Method: Latin Hypercube Sampling(LHS)</a:t>
                      </a:r>
                    </a:p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Dimension Reduction: t-SNE</a:t>
                      </a:r>
                    </a:p>
                  </a:txBody>
                  <a:tcPr marL="115206" marR="115206" marT="57602" marB="57602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185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0" marR="0" lvl="0" indent="0" algn="ctr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2B5F76"/>
                          </a:solidFill>
                        </a:rPr>
                        <a:t>Key Steps</a:t>
                      </a:r>
                      <a:endParaRPr lang="zh-CN" altLang="en-US" sz="1500" b="1" dirty="0">
                        <a:solidFill>
                          <a:srgbClr val="2B5F76"/>
                        </a:solidFill>
                      </a:endParaRPr>
                    </a:p>
                  </a:txBody>
                  <a:tcPr marL="115206" marR="115206" marT="57602" marB="57602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marL="342900" indent="-342900">
                        <a:buAutoNum type="arabicPeriod"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Generate mock dataset according to exist research reports.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Calculate the Similarity between each two data points using Gower Distance.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Applying Gower Distance to all the algorithms mentioned.</a:t>
                      </a:r>
                    </a:p>
                    <a:p>
                      <a:pPr marL="342900" marR="0" lvl="0" indent="-34290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Calculate the Silhouette Score to compare algorithms.</a:t>
                      </a:r>
                    </a:p>
                    <a:p>
                      <a:pPr marL="342900" marR="0" lvl="0" indent="-34290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Generate dataset into 0 and 1 and applying to algorithms again.</a:t>
                      </a:r>
                    </a:p>
                    <a:p>
                      <a:pPr marL="342900" marR="0" lvl="0" indent="-34290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Testing Silhouette Score with original dataset and LHS dataset for compare purpose.</a:t>
                      </a:r>
                    </a:p>
                    <a:p>
                      <a:pPr marL="342900" marR="0" lvl="0" indent="-342900" algn="l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Adding more data and select columns with higher variance to compare the Silhouette Score.</a:t>
                      </a:r>
                      <a:endParaRPr lang="zh-CN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15206" marR="115206" marT="57602" marB="57602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7E9E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" name="图片 2">
            <a:extLst>
              <a:ext uri="{FF2B5EF4-FFF2-40B4-BE49-F238E27FC236}">
                <a16:creationId xmlns:a16="http://schemas.microsoft.com/office/drawing/2014/main" id="{3AEDE4D9-5EC5-2D36-620F-8877394E41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924" y="0"/>
            <a:ext cx="1271076" cy="20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3C36AE45-4AF0-8EF7-3F66-A93699EF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BD556-BBA0-4B50-85DA-8F51CC4B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024" y="3943928"/>
            <a:ext cx="1984583" cy="29140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24019D-B5CC-48FC-8836-DFC533C3F6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680" y="-246846"/>
            <a:ext cx="5075320" cy="507532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90ADBFF-1C52-4C08-AA9B-53279A3C1879}"/>
              </a:ext>
            </a:extLst>
          </p:cNvPr>
          <p:cNvSpPr/>
          <p:nvPr/>
        </p:nvSpPr>
        <p:spPr>
          <a:xfrm>
            <a:off x="2439607" y="3112931"/>
            <a:ext cx="5847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4800" spc="600" dirty="0">
                <a:solidFill>
                  <a:srgbClr val="5E4E44"/>
                </a:solidFill>
                <a:cs typeface="+mn-ea"/>
                <a:sym typeface="+mn-lt"/>
              </a:rPr>
              <a:t>Data Description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78B470-7C85-4014-BDC8-C2CBA24C3E6E}"/>
              </a:ext>
            </a:extLst>
          </p:cNvPr>
          <p:cNvSpPr txBox="1"/>
          <p:nvPr/>
        </p:nvSpPr>
        <p:spPr>
          <a:xfrm>
            <a:off x="3976705" y="1757952"/>
            <a:ext cx="22060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dirty="0">
                <a:solidFill>
                  <a:srgbClr val="5E4E44"/>
                </a:solidFill>
                <a:cs typeface="+mn-ea"/>
                <a:sym typeface="+mn-lt"/>
              </a:rPr>
              <a:t>Two</a:t>
            </a:r>
            <a:endParaRPr kumimoji="0" lang="zh-CN" altLang="en-US" sz="88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C123EC-D1C4-405B-8914-56FC28BEC2AF}"/>
              </a:ext>
            </a:extLst>
          </p:cNvPr>
          <p:cNvSpPr/>
          <p:nvPr/>
        </p:nvSpPr>
        <p:spPr>
          <a:xfrm>
            <a:off x="2558903" y="4010289"/>
            <a:ext cx="5075320" cy="43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Mock dataset introduction and EDA analysis.</a:t>
            </a:r>
          </a:p>
        </p:txBody>
      </p:sp>
    </p:spTree>
    <p:extLst>
      <p:ext uri="{BB962C8B-B14F-4D97-AF65-F5344CB8AC3E}">
        <p14:creationId xmlns:p14="http://schemas.microsoft.com/office/powerpoint/2010/main" val="9917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3">
            <a:extLst>
              <a:ext uri="{FF2B5EF4-FFF2-40B4-BE49-F238E27FC236}">
                <a16:creationId xmlns:a16="http://schemas.microsoft.com/office/drawing/2014/main" id="{4DADFAD2-4CA4-22FB-54E4-E0121C51B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4EB57D-9C07-42DB-ABD5-DE7BE37CAC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78"/>
          <a:stretch/>
        </p:blipFill>
        <p:spPr>
          <a:xfrm>
            <a:off x="10651959" y="0"/>
            <a:ext cx="1540041" cy="13337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7ED9DD-A1CF-45E8-9EAD-36A7C77D83B7}"/>
              </a:ext>
            </a:extLst>
          </p:cNvPr>
          <p:cNvSpPr/>
          <p:nvPr/>
        </p:nvSpPr>
        <p:spPr>
          <a:xfrm>
            <a:off x="234981" y="172544"/>
            <a:ext cx="563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Two. Data Description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930F06A-7D13-4277-88CE-1292A162ACE1}"/>
              </a:ext>
            </a:extLst>
          </p:cNvPr>
          <p:cNvCxnSpPr>
            <a:cxnSpLocks/>
          </p:cNvCxnSpPr>
          <p:nvPr/>
        </p:nvCxnSpPr>
        <p:spPr>
          <a:xfrm rot="5400000">
            <a:off x="2743750" y="574967"/>
            <a:ext cx="0" cy="1981200"/>
          </a:xfrm>
          <a:prstGeom prst="line">
            <a:avLst/>
          </a:prstGeom>
          <a:ln w="19050">
            <a:solidFill>
              <a:srgbClr val="BD9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E9A58C0-BFB0-4527-B588-F244C9901A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" y="1064076"/>
            <a:ext cx="900000" cy="900000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EE82760-A221-4830-827C-E83C0C421C9C}"/>
              </a:ext>
            </a:extLst>
          </p:cNvPr>
          <p:cNvCxnSpPr>
            <a:cxnSpLocks/>
          </p:cNvCxnSpPr>
          <p:nvPr/>
        </p:nvCxnSpPr>
        <p:spPr>
          <a:xfrm rot="5400000">
            <a:off x="2743750" y="3606004"/>
            <a:ext cx="0" cy="1981200"/>
          </a:xfrm>
          <a:prstGeom prst="line">
            <a:avLst/>
          </a:prstGeom>
          <a:ln w="19050">
            <a:solidFill>
              <a:srgbClr val="BD9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4CD7432-3E55-414C-AC72-1F3D7C1401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" y="4245833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AB1F2-88A3-1FC5-7E64-4D1AD8EFEC39}"/>
              </a:ext>
            </a:extLst>
          </p:cNvPr>
          <p:cNvSpPr txBox="1"/>
          <p:nvPr/>
        </p:nvSpPr>
        <p:spPr>
          <a:xfrm>
            <a:off x="1635063" y="1058420"/>
            <a:ext cx="418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5E4E44"/>
                </a:solidFill>
                <a:cs typeface="+mn-ea"/>
              </a:rPr>
              <a:t>Data Handling</a:t>
            </a:r>
            <a:endParaRPr lang="zh-CN" altLang="en-US" sz="2400" spc="600" dirty="0">
              <a:solidFill>
                <a:srgbClr val="5E4E44"/>
              </a:solidFill>
              <a:cs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B616A-517B-F282-01F0-D1F6EDCE24EA}"/>
              </a:ext>
            </a:extLst>
          </p:cNvPr>
          <p:cNvSpPr txBox="1"/>
          <p:nvPr/>
        </p:nvSpPr>
        <p:spPr>
          <a:xfrm>
            <a:off x="2075121" y="1654562"/>
            <a:ext cx="917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600" dirty="0">
                <a:solidFill>
                  <a:srgbClr val="5E4E44"/>
                </a:solidFill>
                <a:cs typeface="+mn-ea"/>
              </a:rPr>
              <a:t>Quoting Data from the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600" dirty="0">
                <a:solidFill>
                  <a:srgbClr val="5E4E44"/>
                </a:solidFill>
                <a:cs typeface="+mn-ea"/>
              </a:rPr>
              <a:t>Making Reasonable Guesses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sz="1600" spc="600" dirty="0">
                <a:solidFill>
                  <a:srgbClr val="5E4E44"/>
                </a:solidFill>
                <a:cs typeface="+mn-ea"/>
              </a:rPr>
              <a:t>Predicting and Filling Missing Data</a:t>
            </a:r>
            <a:endParaRPr lang="zh-CN" altLang="en-US" sz="1600" spc="600" dirty="0">
              <a:solidFill>
                <a:srgbClr val="5E4E44"/>
              </a:solidFill>
              <a:cs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30859-C5F2-2D9D-C078-C73CEF3E983B}"/>
              </a:ext>
            </a:extLst>
          </p:cNvPr>
          <p:cNvSpPr txBox="1"/>
          <p:nvPr/>
        </p:nvSpPr>
        <p:spPr>
          <a:xfrm>
            <a:off x="1635062" y="4128680"/>
            <a:ext cx="366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5E4E44"/>
                </a:solidFill>
                <a:cs typeface="+mn-ea"/>
              </a:rPr>
              <a:t>Data Description</a:t>
            </a:r>
            <a:endParaRPr lang="zh-CN" altLang="en-US" sz="2400" spc="600" dirty="0">
              <a:solidFill>
                <a:srgbClr val="5E4E44"/>
              </a:solidFill>
              <a:cs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A0AC-E0C4-9660-44F1-23091A7D832F}"/>
              </a:ext>
            </a:extLst>
          </p:cNvPr>
          <p:cNvSpPr txBox="1"/>
          <p:nvPr/>
        </p:nvSpPr>
        <p:spPr>
          <a:xfrm>
            <a:off x="1753150" y="4771948"/>
            <a:ext cx="4674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600" spc="600" dirty="0">
                <a:solidFill>
                  <a:srgbClr val="5E4E44"/>
                </a:solidFill>
                <a:cs typeface="+mn-ea"/>
              </a:rPr>
              <a:t>10,000 rows</a:t>
            </a:r>
          </a:p>
          <a:p>
            <a:r>
              <a:rPr lang="en-CA" altLang="zh-CN" sz="1600" spc="600" dirty="0">
                <a:solidFill>
                  <a:srgbClr val="5E4E44"/>
                </a:solidFill>
                <a:cs typeface="+mn-ea"/>
              </a:rPr>
              <a:t>13 columns: Gender/Age/Interests/Health Issues/Ethnicity/Living Alone/Sleep Quality/Social Condition</a:t>
            </a:r>
            <a:r>
              <a:rPr lang="en-US" altLang="zh-CN" sz="1600" spc="600" dirty="0">
                <a:solidFill>
                  <a:srgbClr val="5E4E44"/>
                </a:solidFill>
                <a:cs typeface="+mn-ea"/>
              </a:rPr>
              <a:t>…</a:t>
            </a:r>
            <a:endParaRPr lang="zh-CN" altLang="en-US" sz="1600" spc="600" dirty="0">
              <a:solidFill>
                <a:srgbClr val="5E4E44"/>
              </a:solidFill>
              <a:cs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649D0E-2B05-0579-E5F3-549422C5F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665" y="3858205"/>
            <a:ext cx="4627030" cy="2777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12076B03-6F26-E474-1842-D2270F26463C}"/>
              </a:ext>
            </a:extLst>
          </p:cNvPr>
          <p:cNvSpPr/>
          <p:nvPr/>
        </p:nvSpPr>
        <p:spPr>
          <a:xfrm>
            <a:off x="4401678" y="2669586"/>
            <a:ext cx="1182446" cy="459180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54.3%</a:t>
            </a:r>
            <a:endParaRPr lang="zh-CN" altLang="en-US" dirty="0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319A786E-4A54-D50D-DE77-479288AB0054}"/>
              </a:ext>
            </a:extLst>
          </p:cNvPr>
          <p:cNvSpPr/>
          <p:nvPr/>
        </p:nvSpPr>
        <p:spPr>
          <a:xfrm>
            <a:off x="4401678" y="3191625"/>
            <a:ext cx="1182446" cy="459180"/>
          </a:xfrm>
          <a:prstGeom prst="flowChartTermina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38.8%</a:t>
            </a:r>
            <a:endParaRPr lang="zh-CN" altLang="en-US" dirty="0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0391B006-770C-C50C-9F15-62270C6B0553}"/>
              </a:ext>
            </a:extLst>
          </p:cNvPr>
          <p:cNvSpPr/>
          <p:nvPr/>
        </p:nvSpPr>
        <p:spPr>
          <a:xfrm>
            <a:off x="1249878" y="2962035"/>
            <a:ext cx="1182446" cy="459180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6.9%</a:t>
            </a:r>
            <a:endParaRPr lang="zh-CN" altLang="en-US" dirty="0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4F683F4A-5559-AC09-3C5D-2C588A338E84}"/>
              </a:ext>
            </a:extLst>
          </p:cNvPr>
          <p:cNvSpPr/>
          <p:nvPr/>
        </p:nvSpPr>
        <p:spPr>
          <a:xfrm>
            <a:off x="2665007" y="2669586"/>
            <a:ext cx="1182446" cy="459180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5.0%</a:t>
            </a:r>
            <a:endParaRPr lang="zh-CN" altLang="en-US" dirty="0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9DDFD969-18F6-D205-A829-40BB067A4985}"/>
              </a:ext>
            </a:extLst>
          </p:cNvPr>
          <p:cNvSpPr/>
          <p:nvPr/>
        </p:nvSpPr>
        <p:spPr>
          <a:xfrm>
            <a:off x="2665007" y="3176382"/>
            <a:ext cx="1182446" cy="459180"/>
          </a:xfrm>
          <a:prstGeom prst="flowChartTermina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1.9%</a:t>
            </a:r>
            <a:endParaRPr lang="zh-CN" altLang="en-US" dirty="0"/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2831A672-AD95-E8B8-6B5D-3423E31FC285}"/>
              </a:ext>
            </a:extLst>
          </p:cNvPr>
          <p:cNvSpPr/>
          <p:nvPr/>
        </p:nvSpPr>
        <p:spPr>
          <a:xfrm>
            <a:off x="6043472" y="2654343"/>
            <a:ext cx="1182446" cy="459180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59.3%</a:t>
            </a:r>
            <a:endParaRPr lang="zh-CN" altLang="en-US" dirty="0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6DD747EA-E08C-0F2F-9FB7-1DC8D397FC6F}"/>
              </a:ext>
            </a:extLst>
          </p:cNvPr>
          <p:cNvSpPr/>
          <p:nvPr/>
        </p:nvSpPr>
        <p:spPr>
          <a:xfrm>
            <a:off x="6043472" y="3176382"/>
            <a:ext cx="1182446" cy="459180"/>
          </a:xfrm>
          <a:prstGeom prst="flowChartTermina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40.7%</a:t>
            </a:r>
            <a:endParaRPr lang="zh-CN" altLang="en-US" dirty="0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CD683E1E-5C2F-B2DA-4995-80B58E62866C}"/>
              </a:ext>
            </a:extLst>
          </p:cNvPr>
          <p:cNvSpPr/>
          <p:nvPr/>
        </p:nvSpPr>
        <p:spPr>
          <a:xfrm>
            <a:off x="7760562" y="2883933"/>
            <a:ext cx="2891397" cy="459180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Occasional hard to sleep</a:t>
            </a:r>
            <a:endParaRPr lang="zh-CN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1BC5C7-69C6-7DC8-C658-36E290AB947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2432324" y="2899176"/>
            <a:ext cx="232683" cy="29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978614-ACB0-66D8-8845-8453DB2790F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2432324" y="3191625"/>
            <a:ext cx="232683" cy="21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Plus Sign 40">
            <a:extLst>
              <a:ext uri="{FF2B5EF4-FFF2-40B4-BE49-F238E27FC236}">
                <a16:creationId xmlns:a16="http://schemas.microsoft.com/office/drawing/2014/main" id="{AD770EE7-DF86-040D-4F47-9188A99CBCDE}"/>
              </a:ext>
            </a:extLst>
          </p:cNvPr>
          <p:cNvSpPr/>
          <p:nvPr/>
        </p:nvSpPr>
        <p:spPr>
          <a:xfrm>
            <a:off x="3945803" y="2783266"/>
            <a:ext cx="268665" cy="23182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lus Sign 41">
            <a:extLst>
              <a:ext uri="{FF2B5EF4-FFF2-40B4-BE49-F238E27FC236}">
                <a16:creationId xmlns:a16="http://schemas.microsoft.com/office/drawing/2014/main" id="{3BCEE4C5-84A3-B926-63CF-A84034893488}"/>
              </a:ext>
            </a:extLst>
          </p:cNvPr>
          <p:cNvSpPr/>
          <p:nvPr/>
        </p:nvSpPr>
        <p:spPr>
          <a:xfrm>
            <a:off x="3951233" y="3298798"/>
            <a:ext cx="268665" cy="231820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Equals 42">
            <a:extLst>
              <a:ext uri="{FF2B5EF4-FFF2-40B4-BE49-F238E27FC236}">
                <a16:creationId xmlns:a16="http://schemas.microsoft.com/office/drawing/2014/main" id="{E83CC8A7-0F21-A95F-9733-249D1362F699}"/>
              </a:ext>
            </a:extLst>
          </p:cNvPr>
          <p:cNvSpPr/>
          <p:nvPr/>
        </p:nvSpPr>
        <p:spPr>
          <a:xfrm>
            <a:off x="5739687" y="2784271"/>
            <a:ext cx="181436" cy="177764"/>
          </a:xfrm>
          <a:prstGeom prst="mathEqua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4DA0904D-FD5A-809C-19AC-FFB1C8556BE5}"/>
              </a:ext>
            </a:extLst>
          </p:cNvPr>
          <p:cNvSpPr/>
          <p:nvPr/>
        </p:nvSpPr>
        <p:spPr>
          <a:xfrm>
            <a:off x="5715495" y="3332333"/>
            <a:ext cx="181436" cy="177764"/>
          </a:xfrm>
          <a:prstGeom prst="mathEqua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741B13-6B89-7684-2D5D-62F7063DAFFE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7225918" y="2883933"/>
            <a:ext cx="534644" cy="22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6A682D-50FE-2A59-6AF0-C21B770ACA0B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7225918" y="3113523"/>
            <a:ext cx="534644" cy="29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18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>
            <a:extLst>
              <a:ext uri="{FF2B5EF4-FFF2-40B4-BE49-F238E27FC236}">
                <a16:creationId xmlns:a16="http://schemas.microsoft.com/office/drawing/2014/main" id="{7B7B3053-E194-43B2-D602-35A6B86F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9B6C2B32-FE13-ABAE-8EAC-DD278DCFDD31}"/>
              </a:ext>
            </a:extLst>
          </p:cNvPr>
          <p:cNvSpPr/>
          <p:nvPr/>
        </p:nvSpPr>
        <p:spPr>
          <a:xfrm>
            <a:off x="234981" y="172544"/>
            <a:ext cx="563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3200" spc="600" dirty="0">
                <a:solidFill>
                  <a:srgbClr val="5E4E44"/>
                </a:solidFill>
                <a:cs typeface="+mn-ea"/>
                <a:sym typeface="+mn-lt"/>
              </a:rPr>
              <a:t>Two. Data Description</a:t>
            </a:r>
          </a:p>
        </p:txBody>
      </p:sp>
      <p:cxnSp>
        <p:nvCxnSpPr>
          <p:cNvPr id="7" name="直接连接符 12">
            <a:extLst>
              <a:ext uri="{FF2B5EF4-FFF2-40B4-BE49-F238E27FC236}">
                <a16:creationId xmlns:a16="http://schemas.microsoft.com/office/drawing/2014/main" id="{7C7FA2F9-74BA-FE4B-DE94-DB3C714CCCDD}"/>
              </a:ext>
            </a:extLst>
          </p:cNvPr>
          <p:cNvCxnSpPr>
            <a:cxnSpLocks/>
          </p:cNvCxnSpPr>
          <p:nvPr/>
        </p:nvCxnSpPr>
        <p:spPr>
          <a:xfrm rot="5400000">
            <a:off x="2743750" y="574967"/>
            <a:ext cx="0" cy="1981200"/>
          </a:xfrm>
          <a:prstGeom prst="line">
            <a:avLst/>
          </a:prstGeom>
          <a:ln w="19050">
            <a:solidFill>
              <a:srgbClr val="BD9D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2">
            <a:extLst>
              <a:ext uri="{FF2B5EF4-FFF2-40B4-BE49-F238E27FC236}">
                <a16:creationId xmlns:a16="http://schemas.microsoft.com/office/drawing/2014/main" id="{4229336E-8022-A25B-89E3-90DA9B9002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" y="1064076"/>
            <a:ext cx="900000" cy="9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2658B-1C61-0E4E-4F9C-6384F1DF0307}"/>
              </a:ext>
            </a:extLst>
          </p:cNvPr>
          <p:cNvSpPr txBox="1"/>
          <p:nvPr/>
        </p:nvSpPr>
        <p:spPr>
          <a:xfrm>
            <a:off x="1635062" y="1058420"/>
            <a:ext cx="45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5E4E44"/>
                </a:solidFill>
                <a:cs typeface="+mn-ea"/>
              </a:rPr>
              <a:t>EDA Analysis (Partial)</a:t>
            </a:r>
            <a:endParaRPr lang="zh-CN" altLang="en-US" sz="2400" spc="600" dirty="0">
              <a:solidFill>
                <a:srgbClr val="5E4E44"/>
              </a:solidFill>
              <a:cs typeface="+mn-ea"/>
            </a:endParaRPr>
          </a:p>
        </p:txBody>
      </p:sp>
      <p:pic>
        <p:nvPicPr>
          <p:cNvPr id="13" name="image11.jpeg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C599E15-9115-9DCC-4FA1-558127757E1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092" y="2228409"/>
            <a:ext cx="4891344" cy="363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20B87D-954A-8BBE-F0D4-535296DB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5" y="258647"/>
            <a:ext cx="2503858" cy="199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09584F-68C6-75D4-F0DF-8172A290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244" y="258647"/>
            <a:ext cx="2719387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D39D82-6459-0175-2F82-F73CFB73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792" y="2798147"/>
            <a:ext cx="4867262" cy="342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4DEFCCC4-78A0-F975-1244-9E44BF18C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BD556-BBA0-4B50-85DA-8F51CC4B5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024" y="3943928"/>
            <a:ext cx="1984583" cy="29140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24019D-B5CC-48FC-8836-DFC533C3F6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680" y="-246846"/>
            <a:ext cx="5075320" cy="50753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478B470-7C85-4014-BDC8-C2CBA24C3E6E}"/>
              </a:ext>
            </a:extLst>
          </p:cNvPr>
          <p:cNvSpPr txBox="1"/>
          <p:nvPr/>
        </p:nvSpPr>
        <p:spPr>
          <a:xfrm>
            <a:off x="3976705" y="1757952"/>
            <a:ext cx="29322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dirty="0">
                <a:solidFill>
                  <a:srgbClr val="5E4E44"/>
                </a:solidFill>
                <a:cs typeface="+mn-ea"/>
                <a:sym typeface="+mn-lt"/>
              </a:rPr>
              <a:t>Three</a:t>
            </a:r>
            <a:endParaRPr kumimoji="0" lang="zh-CN" altLang="en-US" sz="8800" i="0" u="none" strike="noStrike" kern="1200" cap="none" spc="0" normalizeH="0" baseline="0" noProof="0" dirty="0">
              <a:ln>
                <a:noFill/>
              </a:ln>
              <a:solidFill>
                <a:srgbClr val="5E4E44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C123EC-D1C4-405B-8914-56FC28BEC2AF}"/>
              </a:ext>
            </a:extLst>
          </p:cNvPr>
          <p:cNvSpPr/>
          <p:nvPr/>
        </p:nvSpPr>
        <p:spPr>
          <a:xfrm>
            <a:off x="2093805" y="3887940"/>
            <a:ext cx="6385474" cy="820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Gower Distance, t-SNE, DBSCNE, </a:t>
            </a:r>
            <a:r>
              <a:rPr lang="en-US" altLang="zh-CN" sz="1600" dirty="0" err="1">
                <a:solidFill>
                  <a:srgbClr val="5E4E44"/>
                </a:solidFill>
                <a:cs typeface="+mn-ea"/>
                <a:sym typeface="+mn-lt"/>
              </a:rPr>
              <a:t>KMeans</a:t>
            </a: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rgbClr val="5E4E44"/>
                </a:solidFill>
                <a:cs typeface="+mn-ea"/>
                <a:sym typeface="+mn-lt"/>
              </a:rPr>
              <a:t>MiniBatchKMeans</a:t>
            </a:r>
            <a:r>
              <a:rPr lang="en-US" altLang="zh-CN" sz="1600" dirty="0">
                <a:solidFill>
                  <a:srgbClr val="5E4E44"/>
                </a:solidFill>
                <a:cs typeface="+mn-ea"/>
                <a:sym typeface="+mn-lt"/>
              </a:rPr>
              <a:t>, GMM, Hierarchy, Silhouette Score, Dataset Adjust, LHS, Elbow Method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0ADBFF-1C52-4C08-AA9B-53279A3C1879}"/>
              </a:ext>
            </a:extLst>
          </p:cNvPr>
          <p:cNvSpPr/>
          <p:nvPr/>
        </p:nvSpPr>
        <p:spPr>
          <a:xfrm>
            <a:off x="1599891" y="3112931"/>
            <a:ext cx="7685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en-US" altLang="zh-CN" sz="4800" spc="600" dirty="0">
                <a:solidFill>
                  <a:srgbClr val="5E4E44"/>
                </a:solidFill>
                <a:cs typeface="+mn-ea"/>
                <a:sym typeface="+mn-lt"/>
              </a:rPr>
              <a:t>Algorithms Applying</a:t>
            </a:r>
          </a:p>
        </p:txBody>
      </p:sp>
    </p:spTree>
    <p:extLst>
      <p:ext uri="{BB962C8B-B14F-4D97-AF65-F5344CB8AC3E}">
        <p14:creationId xmlns:p14="http://schemas.microsoft.com/office/powerpoint/2010/main" val="34263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6883</TotalTime>
  <Words>2971</Words>
  <Application>Microsoft Office PowerPoint</Application>
  <PresentationFormat>Widescreen</PresentationFormat>
  <Paragraphs>571</Paragraphs>
  <Slides>46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等线</vt:lpstr>
      <vt:lpstr>等线 Light</vt:lpstr>
      <vt:lpstr>方正清刻本悦宋简体</vt:lpstr>
      <vt:lpstr>华文楷体</vt:lpstr>
      <vt:lpstr>Arial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Wu</dc:creator>
  <cp:lastModifiedBy>Nancy Wu</cp:lastModifiedBy>
  <cp:revision>552</cp:revision>
  <dcterms:created xsi:type="dcterms:W3CDTF">2023-06-04T15:35:32Z</dcterms:created>
  <dcterms:modified xsi:type="dcterms:W3CDTF">2023-06-21T00:57:54Z</dcterms:modified>
</cp:coreProperties>
</file>